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3" r:id="rId8"/>
    <p:sldId id="264" r:id="rId9"/>
    <p:sldId id="265" r:id="rId10"/>
    <p:sldId id="266" r:id="rId11"/>
    <p:sldId id="267" r:id="rId12"/>
    <p:sldId id="268" r:id="rId13"/>
    <p:sldId id="269" r:id="rId14"/>
    <p:sldId id="262"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33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2/27/2017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2/27/2017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5EXGJKxi_P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16600" dirty="0" smtClean="0"/>
              <a:t>LIFELINES</a:t>
            </a:r>
            <a:r>
              <a:rPr lang="en-US" dirty="0" smtClean="0"/>
              <a:t/>
            </a:r>
            <a:br>
              <a:rPr lang="en-US" dirty="0" smtClean="0"/>
            </a:br>
            <a:r>
              <a:rPr lang="en-US" dirty="0" smtClean="0"/>
              <a:t>When is a Friend in Trouble?</a:t>
            </a:r>
            <a:endParaRPr lang="en-US" dirty="0"/>
          </a:p>
        </p:txBody>
      </p:sp>
      <p:sp>
        <p:nvSpPr>
          <p:cNvPr id="3" name="Subtitle 2"/>
          <p:cNvSpPr>
            <a:spLocks noGrp="1"/>
          </p:cNvSpPr>
          <p:nvPr>
            <p:ph type="subTitle" idx="1"/>
          </p:nvPr>
        </p:nvSpPr>
        <p:spPr/>
        <p:txBody>
          <a:bodyPr/>
          <a:lstStyle/>
          <a:p>
            <a:r>
              <a:rPr lang="en-US" dirty="0" smtClean="0"/>
              <a:t>Suicide Prevention Unit:  Day 1</a:t>
            </a:r>
            <a:endParaRPr lang="en-US" dirty="0"/>
          </a:p>
        </p:txBody>
      </p:sp>
    </p:spTree>
    <p:extLst>
      <p:ext uri="{BB962C8B-B14F-4D97-AF65-F5344CB8AC3E}">
        <p14:creationId xmlns:p14="http://schemas.microsoft.com/office/powerpoint/2010/main" val="551570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22990" y="367827"/>
            <a:ext cx="10346102" cy="2585323"/>
          </a:xfrm>
          <a:prstGeom prst="rect">
            <a:avLst/>
          </a:prstGeom>
          <a:noFill/>
        </p:spPr>
        <p:txBody>
          <a:bodyPr wrap="non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rPr>
              <a:t>If a person feels better after a </a:t>
            </a:r>
          </a:p>
          <a:p>
            <a:pPr algn="ctr"/>
            <a:r>
              <a:rPr lang="en-US" sz="5400" dirty="0" smtClean="0">
                <a:ln w="0"/>
                <a:effectLst>
                  <a:outerShdw blurRad="38100" dist="19050" dir="2700000" algn="tl" rotWithShape="0">
                    <a:schemeClr val="dk1">
                      <a:alpha val="40000"/>
                    </a:schemeClr>
                  </a:outerShdw>
                </a:effectLst>
              </a:rPr>
              <a:t>suicide attempt, it means they</a:t>
            </a:r>
          </a:p>
          <a:p>
            <a:pPr algn="ctr"/>
            <a:r>
              <a:rPr lang="en-US" sz="5400" dirty="0" smtClean="0">
                <a:ln w="0"/>
                <a:effectLst>
                  <a:outerShdw blurRad="38100" dist="19050" dir="2700000" algn="tl" rotWithShape="0">
                    <a:schemeClr val="dk1">
                      <a:alpha val="40000"/>
                    </a:schemeClr>
                  </a:outerShdw>
                </a:effectLst>
              </a:rPr>
              <a:t>will likely not try to do it again. </a:t>
            </a:r>
            <a:endParaRPr lang="en-US" sz="5400" dirty="0">
              <a:ln w="0"/>
              <a:effectLst>
                <a:outerShdw blurRad="38100" dist="19050" dir="2700000" algn="tl" rotWithShape="0">
                  <a:schemeClr val="dk1">
                    <a:alpha val="40000"/>
                  </a:schemeClr>
                </a:outerShdw>
              </a:effectLst>
            </a:endParaRPr>
          </a:p>
        </p:txBody>
      </p:sp>
      <p:sp>
        <p:nvSpPr>
          <p:cNvPr id="8" name="Rectangle 7"/>
          <p:cNvSpPr/>
          <p:nvPr/>
        </p:nvSpPr>
        <p:spPr>
          <a:xfrm>
            <a:off x="1230353" y="3411472"/>
            <a:ext cx="4166526" cy="1862048"/>
          </a:xfrm>
          <a:prstGeom prst="rect">
            <a:avLst/>
          </a:prstGeom>
          <a:noFill/>
        </p:spPr>
        <p:txBody>
          <a:bodyPr wrap="none" lIns="91440" tIns="45720" rIns="91440" bIns="45720">
            <a:spAutoFit/>
          </a:bodyPr>
          <a:lstStyle/>
          <a:p>
            <a:pPr algn="ctr"/>
            <a:r>
              <a:rPr lang="en-US" sz="11500" b="1" cap="none" spc="0" dirty="0" smtClean="0">
                <a:ln w="22225">
                  <a:solidFill>
                    <a:schemeClr val="accent2"/>
                  </a:solidFill>
                  <a:prstDash val="solid"/>
                </a:ln>
                <a:solidFill>
                  <a:schemeClr val="accent2">
                    <a:lumMod val="40000"/>
                    <a:lumOff val="60000"/>
                  </a:schemeClr>
                </a:solidFill>
                <a:effectLst/>
              </a:rPr>
              <a:t>FALSE</a:t>
            </a:r>
            <a:endParaRPr lang="en-US" sz="11500" b="1" cap="none" spc="0" dirty="0">
              <a:ln w="22225">
                <a:solidFill>
                  <a:schemeClr val="accent2"/>
                </a:solidFill>
                <a:prstDash val="solid"/>
              </a:ln>
              <a:solidFill>
                <a:schemeClr val="accent2">
                  <a:lumMod val="40000"/>
                  <a:lumOff val="60000"/>
                </a:schemeClr>
              </a:solidFill>
              <a:effectLst/>
            </a:endParaRPr>
          </a:p>
        </p:txBody>
      </p:sp>
      <p:sp>
        <p:nvSpPr>
          <p:cNvPr id="9" name="TextBox 8"/>
          <p:cNvSpPr txBox="1"/>
          <p:nvPr/>
        </p:nvSpPr>
        <p:spPr>
          <a:xfrm>
            <a:off x="5799908" y="3611315"/>
            <a:ext cx="5865223" cy="2246769"/>
          </a:xfrm>
          <a:prstGeom prst="rect">
            <a:avLst/>
          </a:prstGeom>
          <a:solidFill>
            <a:schemeClr val="accent2"/>
          </a:solidFill>
        </p:spPr>
        <p:txBody>
          <a:bodyPr wrap="square" rtlCol="0">
            <a:spAutoFit/>
          </a:bodyPr>
          <a:lstStyle/>
          <a:p>
            <a:pPr algn="ctr"/>
            <a:r>
              <a:rPr lang="en-US" sz="2800" b="1" dirty="0" smtClean="0">
                <a:solidFill>
                  <a:sysClr val="windowText" lastClr="000000"/>
                </a:solidFill>
              </a:rPr>
              <a:t>If the attempt brings attention, the person may feel better for a little while, but unless changes are made in a persons life, they are at risk for another attempt.+-</a:t>
            </a:r>
            <a:endParaRPr lang="en-US" sz="2800" b="1" dirty="0">
              <a:solidFill>
                <a:sysClr val="windowText" lastClr="000000"/>
              </a:solidFill>
            </a:endParaRPr>
          </a:p>
        </p:txBody>
      </p:sp>
    </p:spTree>
    <p:extLst>
      <p:ext uri="{BB962C8B-B14F-4D97-AF65-F5344CB8AC3E}">
        <p14:creationId xmlns:p14="http://schemas.microsoft.com/office/powerpoint/2010/main" val="38032289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15394" y="550709"/>
            <a:ext cx="7361311" cy="1754326"/>
          </a:xfrm>
          <a:prstGeom prst="rect">
            <a:avLst/>
          </a:prstGeom>
          <a:noFill/>
        </p:spPr>
        <p:txBody>
          <a:bodyPr wrap="non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rPr>
              <a:t>Suicidal people really</a:t>
            </a:r>
          </a:p>
          <a:p>
            <a:pPr algn="ctr"/>
            <a:r>
              <a:rPr lang="en-US" sz="5400" dirty="0" smtClean="0">
                <a:ln w="0"/>
                <a:effectLst>
                  <a:outerShdw blurRad="38100" dist="19050" dir="2700000" algn="tl" rotWithShape="0">
                    <a:schemeClr val="dk1">
                      <a:alpha val="40000"/>
                    </a:schemeClr>
                  </a:outerShdw>
                </a:effectLst>
              </a:rPr>
              <a:t>want to die.</a:t>
            </a:r>
            <a:endParaRPr lang="en-US" sz="5400" dirty="0">
              <a:ln w="0"/>
              <a:effectLst>
                <a:outerShdw blurRad="38100" dist="19050" dir="2700000" algn="tl" rotWithShape="0">
                  <a:schemeClr val="dk1">
                    <a:alpha val="40000"/>
                  </a:schemeClr>
                </a:outerShdw>
              </a:effectLst>
            </a:endParaRPr>
          </a:p>
        </p:txBody>
      </p:sp>
      <p:sp>
        <p:nvSpPr>
          <p:cNvPr id="8" name="Rectangle 7"/>
          <p:cNvSpPr/>
          <p:nvPr/>
        </p:nvSpPr>
        <p:spPr>
          <a:xfrm>
            <a:off x="1230353" y="3411472"/>
            <a:ext cx="4166526" cy="1862048"/>
          </a:xfrm>
          <a:prstGeom prst="rect">
            <a:avLst/>
          </a:prstGeom>
          <a:noFill/>
        </p:spPr>
        <p:txBody>
          <a:bodyPr wrap="none" lIns="91440" tIns="45720" rIns="91440" bIns="45720">
            <a:spAutoFit/>
          </a:bodyPr>
          <a:lstStyle/>
          <a:p>
            <a:pPr algn="ctr"/>
            <a:r>
              <a:rPr lang="en-US" sz="11500" b="1" cap="none" spc="0" dirty="0" smtClean="0">
                <a:ln w="22225">
                  <a:solidFill>
                    <a:schemeClr val="accent2"/>
                  </a:solidFill>
                  <a:prstDash val="solid"/>
                </a:ln>
                <a:solidFill>
                  <a:schemeClr val="accent2">
                    <a:lumMod val="40000"/>
                    <a:lumOff val="60000"/>
                  </a:schemeClr>
                </a:solidFill>
                <a:effectLst/>
              </a:rPr>
              <a:t>FALSE</a:t>
            </a:r>
            <a:endParaRPr lang="en-US" sz="11500" b="1" cap="none" spc="0" dirty="0">
              <a:ln w="22225">
                <a:solidFill>
                  <a:schemeClr val="accent2"/>
                </a:solidFill>
                <a:prstDash val="solid"/>
              </a:ln>
              <a:solidFill>
                <a:schemeClr val="accent2">
                  <a:lumMod val="40000"/>
                  <a:lumOff val="60000"/>
                </a:schemeClr>
              </a:solidFill>
              <a:effectLst/>
            </a:endParaRPr>
          </a:p>
        </p:txBody>
      </p:sp>
      <p:sp>
        <p:nvSpPr>
          <p:cNvPr id="9" name="TextBox 8"/>
          <p:cNvSpPr txBox="1"/>
          <p:nvPr/>
        </p:nvSpPr>
        <p:spPr>
          <a:xfrm>
            <a:off x="5826034" y="2631600"/>
            <a:ext cx="5865223" cy="3108543"/>
          </a:xfrm>
          <a:prstGeom prst="rect">
            <a:avLst/>
          </a:prstGeom>
          <a:solidFill>
            <a:schemeClr val="accent2"/>
          </a:solidFill>
        </p:spPr>
        <p:txBody>
          <a:bodyPr wrap="square" rtlCol="0">
            <a:spAutoFit/>
          </a:bodyPr>
          <a:lstStyle/>
          <a:p>
            <a:pPr algn="ctr"/>
            <a:r>
              <a:rPr lang="en-US" sz="2800" b="1" dirty="0" smtClean="0">
                <a:solidFill>
                  <a:sysClr val="windowText" lastClr="000000"/>
                </a:solidFill>
              </a:rPr>
              <a:t>Sometimes this may be true…  but most times, suicidal people want to escape the terrible way they are feeling. </a:t>
            </a:r>
          </a:p>
          <a:p>
            <a:pPr algn="ctr"/>
            <a:r>
              <a:rPr lang="en-US" sz="2800" b="1" dirty="0" smtClean="0">
                <a:solidFill>
                  <a:sysClr val="windowText" lastClr="000000"/>
                </a:solidFill>
              </a:rPr>
              <a:t>Suicidal people are emotionally mixed-up at the time and most are grateful for intervention. </a:t>
            </a:r>
            <a:endParaRPr lang="en-US" sz="2800" b="1" dirty="0">
              <a:solidFill>
                <a:sysClr val="windowText" lastClr="000000"/>
              </a:solidFill>
            </a:endParaRPr>
          </a:p>
        </p:txBody>
      </p:sp>
    </p:spTree>
    <p:extLst>
      <p:ext uri="{BB962C8B-B14F-4D97-AF65-F5344CB8AC3E}">
        <p14:creationId xmlns:p14="http://schemas.microsoft.com/office/powerpoint/2010/main" val="209814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53789" y="354764"/>
            <a:ext cx="9084538" cy="2800767"/>
          </a:xfrm>
          <a:prstGeom prst="rect">
            <a:avLst/>
          </a:prstGeom>
          <a:noFill/>
        </p:spPr>
        <p:txBody>
          <a:bodyPr wrap="none" lIns="91440" tIns="45720" rIns="91440" bIns="45720">
            <a:spAutoFit/>
          </a:bodyPr>
          <a:lstStyle/>
          <a:p>
            <a:pPr algn="ctr"/>
            <a:r>
              <a:rPr lang="en-US" sz="4400" dirty="0" smtClean="0">
                <a:ln w="0"/>
                <a:effectLst>
                  <a:outerShdw blurRad="38100" dist="19050" dir="2700000" algn="tl" rotWithShape="0">
                    <a:schemeClr val="dk1">
                      <a:alpha val="40000"/>
                    </a:schemeClr>
                  </a:outerShdw>
                </a:effectLst>
              </a:rPr>
              <a:t>Talking about suicide or asking </a:t>
            </a:r>
          </a:p>
          <a:p>
            <a:pPr algn="ctr"/>
            <a:r>
              <a:rPr lang="en-US" sz="4400" dirty="0" smtClean="0">
                <a:ln w="0"/>
                <a:effectLst>
                  <a:outerShdw blurRad="38100" dist="19050" dir="2700000" algn="tl" rotWithShape="0">
                    <a:schemeClr val="dk1">
                      <a:alpha val="40000"/>
                    </a:schemeClr>
                  </a:outerShdw>
                </a:effectLst>
              </a:rPr>
              <a:t>someone about suicide may put</a:t>
            </a:r>
          </a:p>
          <a:p>
            <a:pPr algn="ctr"/>
            <a:r>
              <a:rPr lang="en-US" sz="4400" dirty="0" smtClean="0">
                <a:ln w="0"/>
                <a:effectLst>
                  <a:outerShdw blurRad="38100" dist="19050" dir="2700000" algn="tl" rotWithShape="0">
                    <a:schemeClr val="dk1">
                      <a:alpha val="40000"/>
                    </a:schemeClr>
                  </a:outerShdw>
                </a:effectLst>
              </a:rPr>
              <a:t>the idea of suicide in a person’s</a:t>
            </a:r>
          </a:p>
          <a:p>
            <a:pPr algn="ctr"/>
            <a:r>
              <a:rPr lang="en-US" sz="4400" dirty="0" smtClean="0">
                <a:ln w="0"/>
                <a:effectLst>
                  <a:outerShdw blurRad="38100" dist="19050" dir="2700000" algn="tl" rotWithShape="0">
                    <a:schemeClr val="dk1">
                      <a:alpha val="40000"/>
                    </a:schemeClr>
                  </a:outerShdw>
                </a:effectLst>
              </a:rPr>
              <a:t>head and cause suicide. </a:t>
            </a:r>
            <a:endParaRPr lang="en-US" sz="4400" dirty="0">
              <a:ln w="0"/>
              <a:effectLst>
                <a:outerShdw blurRad="38100" dist="19050" dir="2700000" algn="tl" rotWithShape="0">
                  <a:schemeClr val="dk1">
                    <a:alpha val="40000"/>
                  </a:schemeClr>
                </a:outerShdw>
              </a:effectLst>
            </a:endParaRPr>
          </a:p>
        </p:txBody>
      </p:sp>
      <p:sp>
        <p:nvSpPr>
          <p:cNvPr id="8" name="Rectangle 7"/>
          <p:cNvSpPr/>
          <p:nvPr/>
        </p:nvSpPr>
        <p:spPr>
          <a:xfrm>
            <a:off x="1230353" y="3411472"/>
            <a:ext cx="4166526" cy="1862048"/>
          </a:xfrm>
          <a:prstGeom prst="rect">
            <a:avLst/>
          </a:prstGeom>
          <a:noFill/>
        </p:spPr>
        <p:txBody>
          <a:bodyPr wrap="none" lIns="91440" tIns="45720" rIns="91440" bIns="45720">
            <a:spAutoFit/>
          </a:bodyPr>
          <a:lstStyle/>
          <a:p>
            <a:pPr algn="ctr"/>
            <a:r>
              <a:rPr lang="en-US" sz="11500" b="1" cap="none" spc="0" dirty="0" smtClean="0">
                <a:ln w="22225">
                  <a:solidFill>
                    <a:schemeClr val="accent2"/>
                  </a:solidFill>
                  <a:prstDash val="solid"/>
                </a:ln>
                <a:solidFill>
                  <a:schemeClr val="accent2">
                    <a:lumMod val="40000"/>
                    <a:lumOff val="60000"/>
                  </a:schemeClr>
                </a:solidFill>
                <a:effectLst/>
              </a:rPr>
              <a:t>FALSE</a:t>
            </a:r>
            <a:endParaRPr lang="en-US" sz="11500" b="1" cap="none" spc="0" dirty="0">
              <a:ln w="22225">
                <a:solidFill>
                  <a:schemeClr val="accent2"/>
                </a:solidFill>
                <a:prstDash val="solid"/>
              </a:ln>
              <a:solidFill>
                <a:schemeClr val="accent2">
                  <a:lumMod val="40000"/>
                  <a:lumOff val="60000"/>
                </a:schemeClr>
              </a:solidFill>
              <a:effectLst/>
            </a:endParaRPr>
          </a:p>
        </p:txBody>
      </p:sp>
      <p:sp>
        <p:nvSpPr>
          <p:cNvPr id="9" name="TextBox 8"/>
          <p:cNvSpPr txBox="1"/>
          <p:nvPr/>
        </p:nvSpPr>
        <p:spPr>
          <a:xfrm>
            <a:off x="5812971" y="3312287"/>
            <a:ext cx="5865223" cy="2677656"/>
          </a:xfrm>
          <a:prstGeom prst="rect">
            <a:avLst/>
          </a:prstGeom>
          <a:solidFill>
            <a:schemeClr val="accent2"/>
          </a:solidFill>
        </p:spPr>
        <p:txBody>
          <a:bodyPr wrap="square" rtlCol="0">
            <a:spAutoFit/>
          </a:bodyPr>
          <a:lstStyle/>
          <a:p>
            <a:pPr algn="ctr"/>
            <a:r>
              <a:rPr lang="en-US" sz="2800" b="1" dirty="0" smtClean="0">
                <a:solidFill>
                  <a:sysClr val="windowText" lastClr="000000"/>
                </a:solidFill>
              </a:rPr>
              <a:t>Actually, the opposite is often true.  Asking directly about suicide can help people who feel like there is no one to talk to.  Sharing these thoughts can lead to LESS attempts of suicide.</a:t>
            </a:r>
            <a:endParaRPr lang="en-US" sz="2800" b="1" dirty="0">
              <a:solidFill>
                <a:sysClr val="windowText" lastClr="000000"/>
              </a:solidFill>
            </a:endParaRPr>
          </a:p>
        </p:txBody>
      </p:sp>
    </p:spTree>
    <p:extLst>
      <p:ext uri="{BB962C8B-B14F-4D97-AF65-F5344CB8AC3E}">
        <p14:creationId xmlns:p14="http://schemas.microsoft.com/office/powerpoint/2010/main" val="40994172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72331" y="511520"/>
            <a:ext cx="10647467" cy="1446550"/>
          </a:xfrm>
          <a:prstGeom prst="rect">
            <a:avLst/>
          </a:prstGeom>
          <a:noFill/>
        </p:spPr>
        <p:txBody>
          <a:bodyPr wrap="none" lIns="91440" tIns="45720" rIns="91440" bIns="45720">
            <a:spAutoFit/>
          </a:bodyPr>
          <a:lstStyle/>
          <a:p>
            <a:pPr algn="ctr"/>
            <a:r>
              <a:rPr lang="en-US" sz="4400" dirty="0" smtClean="0">
                <a:ln w="0"/>
                <a:effectLst>
                  <a:outerShdw blurRad="38100" dist="19050" dir="2700000" algn="tl" rotWithShape="0">
                    <a:schemeClr val="dk1">
                      <a:alpha val="40000"/>
                    </a:schemeClr>
                  </a:outerShdw>
                </a:effectLst>
              </a:rPr>
              <a:t>People who threaten to kill themselves</a:t>
            </a:r>
          </a:p>
          <a:p>
            <a:pPr algn="ctr"/>
            <a:r>
              <a:rPr lang="en-US" sz="4400" dirty="0" smtClean="0">
                <a:ln w="0"/>
                <a:effectLst>
                  <a:outerShdw blurRad="38100" dist="19050" dir="2700000" algn="tl" rotWithShape="0">
                    <a:schemeClr val="dk1">
                      <a:alpha val="40000"/>
                    </a:schemeClr>
                  </a:outerShdw>
                </a:effectLst>
              </a:rPr>
              <a:t>are just seeking attention.</a:t>
            </a:r>
            <a:endParaRPr lang="en-US" sz="4400" dirty="0">
              <a:ln w="0"/>
              <a:effectLst>
                <a:outerShdw blurRad="38100" dist="19050" dir="2700000" algn="tl" rotWithShape="0">
                  <a:schemeClr val="dk1">
                    <a:alpha val="40000"/>
                  </a:schemeClr>
                </a:outerShdw>
              </a:effectLst>
            </a:endParaRPr>
          </a:p>
        </p:txBody>
      </p:sp>
      <p:sp>
        <p:nvSpPr>
          <p:cNvPr id="8" name="Rectangle 7"/>
          <p:cNvSpPr/>
          <p:nvPr/>
        </p:nvSpPr>
        <p:spPr>
          <a:xfrm>
            <a:off x="1230353" y="3411472"/>
            <a:ext cx="4166526" cy="1862048"/>
          </a:xfrm>
          <a:prstGeom prst="rect">
            <a:avLst/>
          </a:prstGeom>
          <a:noFill/>
        </p:spPr>
        <p:txBody>
          <a:bodyPr wrap="none" lIns="91440" tIns="45720" rIns="91440" bIns="45720">
            <a:spAutoFit/>
          </a:bodyPr>
          <a:lstStyle/>
          <a:p>
            <a:pPr algn="ctr"/>
            <a:r>
              <a:rPr lang="en-US" sz="11500" b="1" cap="none" spc="0" dirty="0" smtClean="0">
                <a:ln w="22225">
                  <a:solidFill>
                    <a:schemeClr val="accent2"/>
                  </a:solidFill>
                  <a:prstDash val="solid"/>
                </a:ln>
                <a:solidFill>
                  <a:schemeClr val="accent2">
                    <a:lumMod val="40000"/>
                    <a:lumOff val="60000"/>
                  </a:schemeClr>
                </a:solidFill>
                <a:effectLst/>
              </a:rPr>
              <a:t>FALSE</a:t>
            </a:r>
            <a:endParaRPr lang="en-US" sz="11500" b="1" cap="none" spc="0" dirty="0">
              <a:ln w="22225">
                <a:solidFill>
                  <a:schemeClr val="accent2"/>
                </a:solidFill>
                <a:prstDash val="solid"/>
              </a:ln>
              <a:solidFill>
                <a:schemeClr val="accent2">
                  <a:lumMod val="40000"/>
                  <a:lumOff val="60000"/>
                </a:schemeClr>
              </a:solidFill>
              <a:effectLst/>
            </a:endParaRPr>
          </a:p>
        </p:txBody>
      </p:sp>
      <p:sp>
        <p:nvSpPr>
          <p:cNvPr id="9" name="TextBox 8"/>
          <p:cNvSpPr txBox="1"/>
          <p:nvPr/>
        </p:nvSpPr>
        <p:spPr>
          <a:xfrm>
            <a:off x="5839097" y="3003668"/>
            <a:ext cx="5865223" cy="2677656"/>
          </a:xfrm>
          <a:prstGeom prst="rect">
            <a:avLst/>
          </a:prstGeom>
          <a:solidFill>
            <a:schemeClr val="accent2"/>
          </a:solidFill>
        </p:spPr>
        <p:txBody>
          <a:bodyPr wrap="square" rtlCol="0">
            <a:spAutoFit/>
          </a:bodyPr>
          <a:lstStyle/>
          <a:p>
            <a:pPr algn="ctr"/>
            <a:r>
              <a:rPr lang="en-US" sz="2800" b="1" dirty="0" smtClean="0">
                <a:solidFill>
                  <a:sysClr val="windowText" lastClr="000000"/>
                </a:solidFill>
              </a:rPr>
              <a:t>You can never dismiss the threat of suicide.  If someone is that desperate for attention, suicide can never be ruled out as a possibility, even if just for the attention.</a:t>
            </a:r>
            <a:endParaRPr lang="en-US" sz="2800" b="1" dirty="0">
              <a:solidFill>
                <a:sysClr val="windowText" lastClr="000000"/>
              </a:solidFill>
            </a:endParaRPr>
          </a:p>
        </p:txBody>
      </p:sp>
    </p:spTree>
    <p:extLst>
      <p:ext uri="{BB962C8B-B14F-4D97-AF65-F5344CB8AC3E}">
        <p14:creationId xmlns:p14="http://schemas.microsoft.com/office/powerpoint/2010/main" val="41810161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5155" y="838090"/>
            <a:ext cx="8443337" cy="1754326"/>
          </a:xfrm>
          <a:prstGeom prst="rect">
            <a:avLst/>
          </a:prstGeom>
          <a:noFill/>
        </p:spPr>
        <p:txBody>
          <a:bodyPr wrap="non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rPr>
              <a:t>Suicide happens without</a:t>
            </a:r>
          </a:p>
          <a:p>
            <a:pPr algn="ctr"/>
            <a:r>
              <a:rPr lang="en-US" sz="5400" dirty="0" smtClean="0">
                <a:ln w="0"/>
                <a:effectLst>
                  <a:outerShdw blurRad="38100" dist="19050" dir="2700000" algn="tl" rotWithShape="0">
                    <a:schemeClr val="dk1">
                      <a:alpha val="40000"/>
                    </a:schemeClr>
                  </a:outerShdw>
                </a:effectLst>
              </a:rPr>
              <a:t>warning signs.</a:t>
            </a:r>
            <a:endParaRPr lang="en-US" sz="5400" dirty="0">
              <a:ln w="0"/>
              <a:effectLst>
                <a:outerShdw blurRad="38100" dist="19050" dir="2700000" algn="tl" rotWithShape="0">
                  <a:schemeClr val="dk1">
                    <a:alpha val="40000"/>
                  </a:schemeClr>
                </a:outerShdw>
              </a:effectLst>
            </a:endParaRPr>
          </a:p>
        </p:txBody>
      </p:sp>
      <p:sp>
        <p:nvSpPr>
          <p:cNvPr id="5" name="Rectangle 4"/>
          <p:cNvSpPr/>
          <p:nvPr/>
        </p:nvSpPr>
        <p:spPr>
          <a:xfrm>
            <a:off x="1230351" y="3411472"/>
            <a:ext cx="4166526" cy="1862048"/>
          </a:xfrm>
          <a:prstGeom prst="rect">
            <a:avLst/>
          </a:prstGeom>
          <a:noFill/>
        </p:spPr>
        <p:txBody>
          <a:bodyPr wrap="none" lIns="91440" tIns="45720" rIns="91440" bIns="45720">
            <a:spAutoFit/>
          </a:bodyPr>
          <a:lstStyle/>
          <a:p>
            <a:pPr algn="ctr"/>
            <a:r>
              <a:rPr lang="en-US" sz="11500" b="1" cap="none" spc="0" dirty="0" smtClean="0">
                <a:ln w="22225">
                  <a:solidFill>
                    <a:schemeClr val="accent2"/>
                  </a:solidFill>
                  <a:prstDash val="solid"/>
                </a:ln>
                <a:solidFill>
                  <a:schemeClr val="accent2">
                    <a:lumMod val="40000"/>
                    <a:lumOff val="60000"/>
                  </a:schemeClr>
                </a:solidFill>
                <a:effectLst/>
              </a:rPr>
              <a:t>FALSE</a:t>
            </a:r>
            <a:endParaRPr lang="en-US" sz="11500" b="1" cap="none" spc="0" dirty="0">
              <a:ln w="22225">
                <a:solidFill>
                  <a:schemeClr val="accent2"/>
                </a:solidFill>
                <a:prstDash val="solid"/>
              </a:ln>
              <a:solidFill>
                <a:schemeClr val="accent2">
                  <a:lumMod val="40000"/>
                  <a:lumOff val="60000"/>
                </a:schemeClr>
              </a:solidFill>
              <a:effectLst/>
            </a:endParaRPr>
          </a:p>
        </p:txBody>
      </p:sp>
      <p:sp>
        <p:nvSpPr>
          <p:cNvPr id="7" name="TextBox 6"/>
          <p:cNvSpPr txBox="1"/>
          <p:nvPr/>
        </p:nvSpPr>
        <p:spPr>
          <a:xfrm>
            <a:off x="5839097" y="3023488"/>
            <a:ext cx="5865223" cy="2677656"/>
          </a:xfrm>
          <a:prstGeom prst="rect">
            <a:avLst/>
          </a:prstGeom>
          <a:solidFill>
            <a:schemeClr val="accent2"/>
          </a:solidFill>
        </p:spPr>
        <p:txBody>
          <a:bodyPr wrap="square" rtlCol="0">
            <a:spAutoFit/>
          </a:bodyPr>
          <a:lstStyle/>
          <a:p>
            <a:pPr algn="ctr"/>
            <a:r>
              <a:rPr lang="en-US" sz="2800" b="1" dirty="0" smtClean="0">
                <a:solidFill>
                  <a:sysClr val="windowText" lastClr="000000"/>
                </a:solidFill>
              </a:rPr>
              <a:t>Most people give clues that they are thinking about taking their lives. Usually a person shows more than one sign.  Only a small percentage of people show no warning signs.</a:t>
            </a:r>
            <a:endParaRPr lang="en-US" sz="2800" b="1" dirty="0">
              <a:solidFill>
                <a:sysClr val="windowText" lastClr="000000"/>
              </a:solidFill>
            </a:endParaRPr>
          </a:p>
        </p:txBody>
      </p:sp>
    </p:spTree>
    <p:extLst>
      <p:ext uri="{BB962C8B-B14F-4D97-AF65-F5344CB8AC3E}">
        <p14:creationId xmlns:p14="http://schemas.microsoft.com/office/powerpoint/2010/main" val="23499041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WARNING SIGNS OF SUICIDE</a:t>
            </a:r>
            <a:endParaRPr lang="en-US" sz="5400" dirty="0"/>
          </a:p>
        </p:txBody>
      </p:sp>
      <p:sp>
        <p:nvSpPr>
          <p:cNvPr id="5" name="Rectangle 4"/>
          <p:cNvSpPr/>
          <p:nvPr/>
        </p:nvSpPr>
        <p:spPr>
          <a:xfrm>
            <a:off x="917959" y="1830866"/>
            <a:ext cx="1656224" cy="3770263"/>
          </a:xfrm>
          <a:prstGeom prst="rect">
            <a:avLst/>
          </a:prstGeom>
          <a:noFill/>
        </p:spPr>
        <p:txBody>
          <a:bodyPr wrap="none" lIns="91440" tIns="45720" rIns="91440" bIns="45720">
            <a:spAutoFit/>
          </a:bodyPr>
          <a:lstStyle/>
          <a:p>
            <a:pPr algn="ctr"/>
            <a:r>
              <a:rPr lang="en-US" sz="23900" b="1" cap="none" spc="0" dirty="0" smtClean="0">
                <a:ln w="22225">
                  <a:solidFill>
                    <a:schemeClr val="accent2"/>
                  </a:solidFill>
                  <a:prstDash val="solid"/>
                </a:ln>
                <a:solidFill>
                  <a:schemeClr val="accent2">
                    <a:lumMod val="40000"/>
                    <a:lumOff val="60000"/>
                  </a:schemeClr>
                </a:solidFill>
                <a:effectLst/>
              </a:rPr>
              <a:t>F</a:t>
            </a:r>
            <a:endParaRPr lang="en-US" sz="23900" b="1" cap="none" spc="0" dirty="0">
              <a:ln w="22225">
                <a:solidFill>
                  <a:schemeClr val="accent2"/>
                </a:solidFill>
                <a:prstDash val="solid"/>
              </a:ln>
              <a:solidFill>
                <a:schemeClr val="accent2">
                  <a:lumMod val="40000"/>
                  <a:lumOff val="60000"/>
                </a:schemeClr>
              </a:solidFill>
              <a:effectLst/>
            </a:endParaRPr>
          </a:p>
        </p:txBody>
      </p:sp>
      <p:sp>
        <p:nvSpPr>
          <p:cNvPr id="6" name="Rectangle 5"/>
          <p:cNvSpPr/>
          <p:nvPr/>
        </p:nvSpPr>
        <p:spPr>
          <a:xfrm>
            <a:off x="2488558" y="1826510"/>
            <a:ext cx="2451312" cy="3770263"/>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3900" b="1" dirty="0">
                <a:ln/>
                <a:solidFill>
                  <a:schemeClr val="accent4"/>
                </a:solidFill>
              </a:rPr>
              <a:t>A</a:t>
            </a:r>
          </a:p>
        </p:txBody>
      </p:sp>
      <p:sp>
        <p:nvSpPr>
          <p:cNvPr id="7" name="Rectangle 6"/>
          <p:cNvSpPr/>
          <p:nvPr/>
        </p:nvSpPr>
        <p:spPr>
          <a:xfrm>
            <a:off x="4675416" y="1826510"/>
            <a:ext cx="2675732" cy="3770263"/>
          </a:xfrm>
          <a:prstGeom prst="rect">
            <a:avLst/>
          </a:prstGeom>
          <a:noFill/>
        </p:spPr>
        <p:txBody>
          <a:bodyPr wrap="none" lIns="91440" tIns="45720" rIns="91440" bIns="45720">
            <a:spAutoFit/>
          </a:bodyPr>
          <a:lstStyle/>
          <a:p>
            <a:pPr algn="ctr"/>
            <a:r>
              <a:rPr lang="en-US" sz="239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a:t>
            </a:r>
            <a:endParaRPr lang="en-US" sz="239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8" name="Rectangle 7"/>
          <p:cNvSpPr/>
          <p:nvPr/>
        </p:nvSpPr>
        <p:spPr>
          <a:xfrm>
            <a:off x="7664628" y="1826510"/>
            <a:ext cx="1489511" cy="3770263"/>
          </a:xfrm>
          <a:prstGeom prst="rect">
            <a:avLst/>
          </a:prstGeom>
          <a:noFill/>
        </p:spPr>
        <p:txBody>
          <a:bodyPr wrap="none" lIns="91440" tIns="45720" rIns="91440" bIns="45720">
            <a:spAutoFit/>
          </a:bodyPr>
          <a:lstStyle/>
          <a:p>
            <a:pPr algn="ctr"/>
            <a:r>
              <a:rPr lang="en-US" sz="23900" dirty="0" smtClean="0">
                <a:ln w="0"/>
                <a:solidFill>
                  <a:schemeClr val="accent1"/>
                </a:solidFill>
                <a:effectLst>
                  <a:outerShdw blurRad="38100" dist="25400" dir="5400000" algn="ctr" rotWithShape="0">
                    <a:srgbClr val="6E747A">
                      <a:alpha val="43000"/>
                    </a:srgbClr>
                  </a:outerShdw>
                </a:effectLst>
              </a:rPr>
              <a:t>T</a:t>
            </a:r>
            <a:endParaRPr lang="en-US" sz="23900" dirty="0">
              <a:ln w="0"/>
              <a:solidFill>
                <a:schemeClr val="accent1"/>
              </a:solidFill>
              <a:effectLst>
                <a:outerShdw blurRad="38100" dist="25400" dir="5400000" algn="ctr" rotWithShape="0">
                  <a:srgbClr val="6E747A">
                    <a:alpha val="43000"/>
                  </a:srgbClr>
                </a:outerShdw>
              </a:effectLst>
            </a:endParaRPr>
          </a:p>
        </p:txBody>
      </p:sp>
      <p:sp>
        <p:nvSpPr>
          <p:cNvPr id="9" name="Rectangle 8"/>
          <p:cNvSpPr/>
          <p:nvPr/>
        </p:nvSpPr>
        <p:spPr>
          <a:xfrm>
            <a:off x="9603947" y="1826510"/>
            <a:ext cx="1778051" cy="3770263"/>
          </a:xfrm>
          <a:prstGeom prst="rect">
            <a:avLst/>
          </a:prstGeom>
          <a:noFill/>
        </p:spPr>
        <p:txBody>
          <a:bodyPr wrap="none" lIns="91440" tIns="45720" rIns="91440" bIns="45720">
            <a:spAutoFit/>
          </a:bodyPr>
          <a:lstStyle/>
          <a:p>
            <a:pPr algn="ctr"/>
            <a:r>
              <a:rPr lang="en-US" sz="23900" b="1" dirty="0" smtClean="0">
                <a:ln w="6600">
                  <a:solidFill>
                    <a:schemeClr val="accent2"/>
                  </a:solidFill>
                  <a:prstDash val="solid"/>
                </a:ln>
                <a:solidFill>
                  <a:srgbClr val="FFFFFF"/>
                </a:solidFill>
                <a:effectLst>
                  <a:outerShdw dist="38100" dir="2700000" algn="tl" rotWithShape="0">
                    <a:schemeClr val="accent2"/>
                  </a:outerShdw>
                </a:effectLst>
              </a:rPr>
              <a:t>S</a:t>
            </a:r>
            <a:endParaRPr lang="en-US" sz="239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0" name="Line Callout 2 9"/>
          <p:cNvSpPr/>
          <p:nvPr/>
        </p:nvSpPr>
        <p:spPr>
          <a:xfrm>
            <a:off x="470263" y="5172891"/>
            <a:ext cx="1802674" cy="1332412"/>
          </a:xfrm>
          <a:prstGeom prst="borderCallout2">
            <a:avLst>
              <a:gd name="adj1" fmla="val 18750"/>
              <a:gd name="adj2" fmla="val -8333"/>
              <a:gd name="adj3" fmla="val 18750"/>
              <a:gd name="adj4" fmla="val -16667"/>
              <a:gd name="adj5" fmla="val -68872"/>
              <a:gd name="adj6" fmla="val 32319"/>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1" name="Line Callout 2 10"/>
          <p:cNvSpPr/>
          <p:nvPr/>
        </p:nvSpPr>
        <p:spPr>
          <a:xfrm>
            <a:off x="2826111" y="5170054"/>
            <a:ext cx="1802674" cy="1332412"/>
          </a:xfrm>
          <a:prstGeom prst="borderCallout2">
            <a:avLst>
              <a:gd name="adj1" fmla="val 18750"/>
              <a:gd name="adj2" fmla="val -8333"/>
              <a:gd name="adj3" fmla="val 18750"/>
              <a:gd name="adj4" fmla="val -16667"/>
              <a:gd name="adj5" fmla="val -17892"/>
              <a:gd name="adj6" fmla="val -2464"/>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2" name="Line Callout 2 11"/>
          <p:cNvSpPr/>
          <p:nvPr/>
        </p:nvSpPr>
        <p:spPr>
          <a:xfrm>
            <a:off x="5323626" y="5170054"/>
            <a:ext cx="1802674" cy="1332412"/>
          </a:xfrm>
          <a:prstGeom prst="borderCallout2">
            <a:avLst>
              <a:gd name="adj1" fmla="val 18750"/>
              <a:gd name="adj2" fmla="val -8333"/>
              <a:gd name="adj3" fmla="val 18750"/>
              <a:gd name="adj4" fmla="val -16667"/>
              <a:gd name="adj5" fmla="val -44362"/>
              <a:gd name="adj6" fmla="val -9710"/>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3" name="Line Callout 2 12"/>
          <p:cNvSpPr/>
          <p:nvPr/>
        </p:nvSpPr>
        <p:spPr>
          <a:xfrm>
            <a:off x="7508047" y="5154154"/>
            <a:ext cx="1802674" cy="1332412"/>
          </a:xfrm>
          <a:prstGeom prst="borderCallout2">
            <a:avLst>
              <a:gd name="adj1" fmla="val 18750"/>
              <a:gd name="adj2" fmla="val -8333"/>
              <a:gd name="adj3" fmla="val 18750"/>
              <a:gd name="adj4" fmla="val -16667"/>
              <a:gd name="adj5" fmla="val -70833"/>
              <a:gd name="adj6" fmla="val 36666"/>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4" name="Line Callout 2 13"/>
          <p:cNvSpPr/>
          <p:nvPr/>
        </p:nvSpPr>
        <p:spPr>
          <a:xfrm>
            <a:off x="9692468" y="5154154"/>
            <a:ext cx="1802674" cy="1332412"/>
          </a:xfrm>
          <a:prstGeom prst="borderCallout2">
            <a:avLst>
              <a:gd name="adj1" fmla="val 18750"/>
              <a:gd name="adj2" fmla="val -8333"/>
              <a:gd name="adj3" fmla="val 18750"/>
              <a:gd name="adj4" fmla="val -16667"/>
              <a:gd name="adj5" fmla="val -31617"/>
              <a:gd name="adj6" fmla="val 7681"/>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5" name="Rectangle 14"/>
          <p:cNvSpPr/>
          <p:nvPr/>
        </p:nvSpPr>
        <p:spPr>
          <a:xfrm>
            <a:off x="443288" y="5468440"/>
            <a:ext cx="1853392" cy="584775"/>
          </a:xfrm>
          <a:prstGeom prst="rect">
            <a:avLst/>
          </a:prstGeom>
          <a:noFill/>
        </p:spPr>
        <p:txBody>
          <a:bodyPr wrap="none" lIns="91440" tIns="45720" rIns="91440" bIns="45720">
            <a:spAutoFit/>
          </a:bodyPr>
          <a:lstStyle/>
          <a:p>
            <a:pPr algn="ctr"/>
            <a:r>
              <a:rPr lang="en-US" sz="32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Feelings</a:t>
            </a:r>
            <a:endPar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6" name="Rectangle 15"/>
          <p:cNvSpPr/>
          <p:nvPr/>
        </p:nvSpPr>
        <p:spPr>
          <a:xfrm>
            <a:off x="2876250" y="5464084"/>
            <a:ext cx="1707520" cy="584775"/>
          </a:xfrm>
          <a:prstGeom prst="rect">
            <a:avLst/>
          </a:prstGeom>
          <a:noFill/>
        </p:spPr>
        <p:txBody>
          <a:bodyPr wrap="none" lIns="91440" tIns="45720" rIns="91440" bIns="45720">
            <a:spAutoFit/>
          </a:bodyPr>
          <a:lstStyle/>
          <a:p>
            <a:pPr algn="ctr"/>
            <a:r>
              <a:rPr lang="en-US" sz="32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Actions</a:t>
            </a:r>
            <a:endPar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7" name="Rectangle 16"/>
          <p:cNvSpPr/>
          <p:nvPr/>
        </p:nvSpPr>
        <p:spPr>
          <a:xfrm>
            <a:off x="5337745" y="5464084"/>
            <a:ext cx="1802096" cy="523220"/>
          </a:xfrm>
          <a:prstGeom prst="rect">
            <a:avLst/>
          </a:prstGeom>
          <a:noFill/>
        </p:spPr>
        <p:txBody>
          <a:bodyPr wrap="none" lIns="91440" tIns="45720" rIns="91440" bIns="45720">
            <a:spAutoFit/>
          </a:bodyPr>
          <a:lstStyle/>
          <a:p>
            <a:pPr algn="ctr"/>
            <a:r>
              <a:rPr lang="en-US" sz="28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Changes</a:t>
            </a:r>
            <a:endParaRPr lang="en-US" sz="28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8" name="Rectangle 17"/>
          <p:cNvSpPr/>
          <p:nvPr/>
        </p:nvSpPr>
        <p:spPr>
          <a:xfrm>
            <a:off x="7625068" y="5433306"/>
            <a:ext cx="1619354" cy="584775"/>
          </a:xfrm>
          <a:prstGeom prst="rect">
            <a:avLst/>
          </a:prstGeom>
          <a:noFill/>
        </p:spPr>
        <p:txBody>
          <a:bodyPr wrap="none" lIns="91440" tIns="45720" rIns="91440" bIns="45720">
            <a:spAutoFit/>
          </a:bodyPr>
          <a:lstStyle/>
          <a:p>
            <a:pPr algn="ctr"/>
            <a:r>
              <a:rPr lang="en-US" sz="32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Threats</a:t>
            </a:r>
            <a:endPar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19" name="Rectangle 18"/>
          <p:cNvSpPr/>
          <p:nvPr/>
        </p:nvSpPr>
        <p:spPr>
          <a:xfrm>
            <a:off x="9693250" y="5464084"/>
            <a:ext cx="1822935" cy="507831"/>
          </a:xfrm>
          <a:prstGeom prst="rect">
            <a:avLst/>
          </a:prstGeom>
          <a:noFill/>
        </p:spPr>
        <p:txBody>
          <a:bodyPr wrap="none" lIns="91440" tIns="45720" rIns="91440" bIns="45720">
            <a:spAutoFit/>
          </a:bodyPr>
          <a:lstStyle/>
          <a:p>
            <a:pPr algn="ctr"/>
            <a:r>
              <a:rPr lang="en-US" sz="27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Situations</a:t>
            </a:r>
            <a:endParaRPr lang="en-US" sz="27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1897524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animBg="1"/>
      <p:bldP spid="11" grpId="0" animBg="1"/>
      <p:bldP spid="12" grpId="0" animBg="1"/>
      <p:bldP spid="13" grpId="0" animBg="1"/>
      <p:bldP spid="14" grpId="0" animBg="1"/>
      <p:bldP spid="15" grpId="0"/>
      <p:bldP spid="16" grpId="0"/>
      <p:bldP spid="17" grpId="0"/>
      <p:bldP spid="18"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smtClean="0"/>
              <a:t>F E </a:t>
            </a:r>
            <a:r>
              <a:rPr lang="en-US" sz="7200" dirty="0" err="1" smtClean="0"/>
              <a:t>E</a:t>
            </a:r>
            <a:r>
              <a:rPr lang="en-US" sz="7200" dirty="0" smtClean="0"/>
              <a:t> L I N G S</a:t>
            </a:r>
            <a:endParaRPr lang="en-US" sz="7200" dirty="0"/>
          </a:p>
        </p:txBody>
      </p:sp>
      <p:sp>
        <p:nvSpPr>
          <p:cNvPr id="4" name="Content Placeholder 3"/>
          <p:cNvSpPr>
            <a:spLocks noGrp="1"/>
          </p:cNvSpPr>
          <p:nvPr>
            <p:ph sz="half" idx="2"/>
          </p:nvPr>
        </p:nvSpPr>
        <p:spPr>
          <a:xfrm>
            <a:off x="3021879" y="2222287"/>
            <a:ext cx="8360119" cy="3638764"/>
          </a:xfrm>
        </p:spPr>
        <p:txBody>
          <a:bodyPr>
            <a:noAutofit/>
          </a:bodyPr>
          <a:lstStyle/>
          <a:p>
            <a:r>
              <a:rPr lang="en-US" sz="2000" dirty="0" smtClean="0"/>
              <a:t>Hopelessness – feeling like things are bad and won’t get better.</a:t>
            </a:r>
          </a:p>
          <a:p>
            <a:r>
              <a:rPr lang="en-US" sz="2000" dirty="0" smtClean="0"/>
              <a:t>Fear of losing control, going crazy, harming oneself or others.</a:t>
            </a:r>
          </a:p>
          <a:p>
            <a:r>
              <a:rPr lang="en-US" sz="2000" dirty="0" smtClean="0"/>
              <a:t>Helplessness – a belief that there’s nothing that can make life better.</a:t>
            </a:r>
          </a:p>
          <a:p>
            <a:r>
              <a:rPr lang="en-US" sz="2000" dirty="0" smtClean="0"/>
              <a:t>Worthlessness – feeling useless or of no value.</a:t>
            </a:r>
          </a:p>
          <a:p>
            <a:r>
              <a:rPr lang="en-US" sz="2000" dirty="0" smtClean="0"/>
              <a:t>Self-Hate, guilt or shame</a:t>
            </a:r>
          </a:p>
          <a:p>
            <a:r>
              <a:rPr lang="en-US" sz="2000" dirty="0" smtClean="0"/>
              <a:t>Extreme sadness or loneliness</a:t>
            </a:r>
          </a:p>
          <a:p>
            <a:r>
              <a:rPr lang="en-US" sz="2000" dirty="0" smtClean="0"/>
              <a:t>Anxiety or worry</a:t>
            </a:r>
          </a:p>
        </p:txBody>
      </p:sp>
      <p:sp>
        <p:nvSpPr>
          <p:cNvPr id="5" name="Rectangle 4"/>
          <p:cNvSpPr/>
          <p:nvPr/>
        </p:nvSpPr>
        <p:spPr>
          <a:xfrm>
            <a:off x="917959" y="1830866"/>
            <a:ext cx="1656224" cy="3770263"/>
          </a:xfrm>
          <a:prstGeom prst="rect">
            <a:avLst/>
          </a:prstGeom>
          <a:noFill/>
        </p:spPr>
        <p:txBody>
          <a:bodyPr wrap="none" lIns="91440" tIns="45720" rIns="91440" bIns="45720">
            <a:spAutoFit/>
          </a:bodyPr>
          <a:lstStyle/>
          <a:p>
            <a:pPr algn="ctr"/>
            <a:r>
              <a:rPr lang="en-US" sz="23900" b="1" cap="none" spc="0" dirty="0" smtClean="0">
                <a:ln w="22225">
                  <a:solidFill>
                    <a:schemeClr val="accent2"/>
                  </a:solidFill>
                  <a:prstDash val="solid"/>
                </a:ln>
                <a:solidFill>
                  <a:schemeClr val="accent2">
                    <a:lumMod val="40000"/>
                    <a:lumOff val="60000"/>
                  </a:schemeClr>
                </a:solidFill>
                <a:effectLst/>
              </a:rPr>
              <a:t>F</a:t>
            </a:r>
            <a:endParaRPr lang="en-US" sz="23900" b="1" cap="none" spc="0" dirty="0">
              <a:ln w="22225">
                <a:solidFill>
                  <a:schemeClr val="accent2"/>
                </a:solidFill>
                <a:prstDash val="solid"/>
              </a:ln>
              <a:solidFill>
                <a:schemeClr val="accent2">
                  <a:lumMod val="40000"/>
                  <a:lumOff val="60000"/>
                </a:schemeClr>
              </a:solidFill>
              <a:effectLst/>
            </a:endParaRPr>
          </a:p>
        </p:txBody>
      </p:sp>
      <p:sp>
        <p:nvSpPr>
          <p:cNvPr id="6" name="Line Callout 2 5"/>
          <p:cNvSpPr/>
          <p:nvPr/>
        </p:nvSpPr>
        <p:spPr>
          <a:xfrm>
            <a:off x="470263" y="5172891"/>
            <a:ext cx="1802674" cy="1332412"/>
          </a:xfrm>
          <a:prstGeom prst="borderCallout2">
            <a:avLst>
              <a:gd name="adj1" fmla="val 18750"/>
              <a:gd name="adj2" fmla="val -8333"/>
              <a:gd name="adj3" fmla="val 18750"/>
              <a:gd name="adj4" fmla="val -16667"/>
              <a:gd name="adj5" fmla="val -68872"/>
              <a:gd name="adj6" fmla="val 32319"/>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7" name="Rectangle 6"/>
          <p:cNvSpPr/>
          <p:nvPr/>
        </p:nvSpPr>
        <p:spPr>
          <a:xfrm>
            <a:off x="443288" y="5468440"/>
            <a:ext cx="1853392" cy="584775"/>
          </a:xfrm>
          <a:prstGeom prst="rect">
            <a:avLst/>
          </a:prstGeom>
          <a:noFill/>
        </p:spPr>
        <p:txBody>
          <a:bodyPr wrap="none" lIns="91440" tIns="45720" rIns="91440" bIns="45720">
            <a:spAutoFit/>
          </a:bodyPr>
          <a:lstStyle/>
          <a:p>
            <a:pPr algn="ctr"/>
            <a:r>
              <a:rPr lang="en-US" sz="32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Feelings</a:t>
            </a:r>
            <a:endPar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38666707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smtClean="0"/>
              <a:t>A C T I O N S</a:t>
            </a:r>
            <a:endParaRPr lang="en-US" sz="7200" dirty="0"/>
          </a:p>
        </p:txBody>
      </p:sp>
      <p:sp>
        <p:nvSpPr>
          <p:cNvPr id="4" name="Content Placeholder 3"/>
          <p:cNvSpPr>
            <a:spLocks noGrp="1"/>
          </p:cNvSpPr>
          <p:nvPr>
            <p:ph sz="half" idx="2"/>
          </p:nvPr>
        </p:nvSpPr>
        <p:spPr>
          <a:xfrm>
            <a:off x="3021879" y="2222287"/>
            <a:ext cx="8360119" cy="3638764"/>
          </a:xfrm>
        </p:spPr>
        <p:txBody>
          <a:bodyPr>
            <a:noAutofit/>
          </a:bodyPr>
          <a:lstStyle/>
          <a:p>
            <a:r>
              <a:rPr lang="en-US" sz="2800" dirty="0" smtClean="0"/>
              <a:t>Drug or alcohol abuse.</a:t>
            </a:r>
          </a:p>
          <a:p>
            <a:r>
              <a:rPr lang="en-US" sz="2800" dirty="0" smtClean="0"/>
              <a:t>Talking or writing about death or destruction.</a:t>
            </a:r>
          </a:p>
          <a:p>
            <a:r>
              <a:rPr lang="en-US" sz="2800" dirty="0" smtClean="0"/>
              <a:t>Aggression</a:t>
            </a:r>
          </a:p>
          <a:p>
            <a:r>
              <a:rPr lang="en-US" sz="2800" dirty="0" smtClean="0"/>
              <a:t>Recklessness</a:t>
            </a:r>
          </a:p>
        </p:txBody>
      </p:sp>
      <p:sp>
        <p:nvSpPr>
          <p:cNvPr id="8" name="Rectangle 7"/>
          <p:cNvSpPr/>
          <p:nvPr/>
        </p:nvSpPr>
        <p:spPr>
          <a:xfrm>
            <a:off x="555253" y="1826510"/>
            <a:ext cx="2451312" cy="3770263"/>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3900" b="1" dirty="0">
                <a:ln/>
                <a:solidFill>
                  <a:schemeClr val="accent4"/>
                </a:solidFill>
              </a:rPr>
              <a:t>A</a:t>
            </a:r>
          </a:p>
        </p:txBody>
      </p:sp>
      <p:sp>
        <p:nvSpPr>
          <p:cNvPr id="9" name="Line Callout 2 8"/>
          <p:cNvSpPr/>
          <p:nvPr/>
        </p:nvSpPr>
        <p:spPr>
          <a:xfrm>
            <a:off x="892806" y="5170054"/>
            <a:ext cx="1802674" cy="1332412"/>
          </a:xfrm>
          <a:prstGeom prst="borderCallout2">
            <a:avLst>
              <a:gd name="adj1" fmla="val 18750"/>
              <a:gd name="adj2" fmla="val -8333"/>
              <a:gd name="adj3" fmla="val 18750"/>
              <a:gd name="adj4" fmla="val -16667"/>
              <a:gd name="adj5" fmla="val -17892"/>
              <a:gd name="adj6" fmla="val -2464"/>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Rectangle 9"/>
          <p:cNvSpPr/>
          <p:nvPr/>
        </p:nvSpPr>
        <p:spPr>
          <a:xfrm>
            <a:off x="942945" y="5464084"/>
            <a:ext cx="1707520" cy="584775"/>
          </a:xfrm>
          <a:prstGeom prst="rect">
            <a:avLst/>
          </a:prstGeom>
          <a:noFill/>
        </p:spPr>
        <p:txBody>
          <a:bodyPr wrap="none" lIns="91440" tIns="45720" rIns="91440" bIns="45720">
            <a:spAutoFit/>
          </a:bodyPr>
          <a:lstStyle/>
          <a:p>
            <a:pPr algn="ctr"/>
            <a:r>
              <a:rPr lang="en-US" sz="32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Actions</a:t>
            </a:r>
            <a:endPar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41853733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smtClean="0"/>
              <a:t>C H A N G E S</a:t>
            </a:r>
            <a:endParaRPr lang="en-US" sz="7200" dirty="0"/>
          </a:p>
        </p:txBody>
      </p:sp>
      <p:sp>
        <p:nvSpPr>
          <p:cNvPr id="4" name="Content Placeholder 3"/>
          <p:cNvSpPr>
            <a:spLocks noGrp="1"/>
          </p:cNvSpPr>
          <p:nvPr>
            <p:ph sz="half" idx="2"/>
          </p:nvPr>
        </p:nvSpPr>
        <p:spPr>
          <a:xfrm>
            <a:off x="3304903" y="2222286"/>
            <a:ext cx="8077095" cy="4280179"/>
          </a:xfrm>
        </p:spPr>
        <p:txBody>
          <a:bodyPr>
            <a:noAutofit/>
          </a:bodyPr>
          <a:lstStyle/>
          <a:p>
            <a:r>
              <a:rPr lang="en-US" sz="2000" dirty="0" smtClean="0"/>
              <a:t>Personality – behaving like a different person, becoming withdrawn, feeling tired all the time, not caring about anything or becoming more talkative or outgoing.</a:t>
            </a:r>
          </a:p>
          <a:p>
            <a:r>
              <a:rPr lang="en-US" sz="2000" dirty="0" smtClean="0"/>
              <a:t>Behavior – inability to concentrate.</a:t>
            </a:r>
          </a:p>
          <a:p>
            <a:r>
              <a:rPr lang="en-US" sz="2000" dirty="0" smtClean="0"/>
              <a:t>Sleeping pattern – sleeping all the time or not being about to sleep.</a:t>
            </a:r>
          </a:p>
          <a:p>
            <a:r>
              <a:rPr lang="en-US" sz="2000" dirty="0" smtClean="0"/>
              <a:t>Eating habits – loss of appetite and/or overeating.</a:t>
            </a:r>
          </a:p>
          <a:p>
            <a:r>
              <a:rPr lang="en-US" sz="2000" dirty="0" smtClean="0"/>
              <a:t>Losing interest in friends, hobbies or personal appearance.</a:t>
            </a:r>
          </a:p>
          <a:p>
            <a:r>
              <a:rPr lang="en-US" sz="2000" dirty="0" smtClean="0"/>
              <a:t>Sudden improvement after a period of being down or withdrawn.</a:t>
            </a:r>
          </a:p>
        </p:txBody>
      </p:sp>
      <p:sp>
        <p:nvSpPr>
          <p:cNvPr id="7" name="Rectangle 6"/>
          <p:cNvSpPr/>
          <p:nvPr/>
        </p:nvSpPr>
        <p:spPr>
          <a:xfrm>
            <a:off x="390787" y="1826510"/>
            <a:ext cx="2675732" cy="3770263"/>
          </a:xfrm>
          <a:prstGeom prst="rect">
            <a:avLst/>
          </a:prstGeom>
          <a:noFill/>
        </p:spPr>
        <p:txBody>
          <a:bodyPr wrap="none" lIns="91440" tIns="45720" rIns="91440" bIns="45720">
            <a:spAutoFit/>
          </a:bodyPr>
          <a:lstStyle/>
          <a:p>
            <a:pPr algn="ctr"/>
            <a:r>
              <a:rPr lang="en-US" sz="239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a:t>
            </a:r>
            <a:endParaRPr lang="en-US" sz="239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11" name="Line Callout 2 10"/>
          <p:cNvSpPr/>
          <p:nvPr/>
        </p:nvSpPr>
        <p:spPr>
          <a:xfrm>
            <a:off x="1038997" y="5170054"/>
            <a:ext cx="1802674" cy="1332412"/>
          </a:xfrm>
          <a:prstGeom prst="borderCallout2">
            <a:avLst>
              <a:gd name="adj1" fmla="val 18750"/>
              <a:gd name="adj2" fmla="val -8333"/>
              <a:gd name="adj3" fmla="val 18750"/>
              <a:gd name="adj4" fmla="val -16667"/>
              <a:gd name="adj5" fmla="val -44362"/>
              <a:gd name="adj6" fmla="val -9710"/>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2" name="Rectangle 11"/>
          <p:cNvSpPr/>
          <p:nvPr/>
        </p:nvSpPr>
        <p:spPr>
          <a:xfrm>
            <a:off x="1053116" y="5464084"/>
            <a:ext cx="1802096" cy="523220"/>
          </a:xfrm>
          <a:prstGeom prst="rect">
            <a:avLst/>
          </a:prstGeom>
          <a:noFill/>
        </p:spPr>
        <p:txBody>
          <a:bodyPr wrap="none" lIns="91440" tIns="45720" rIns="91440" bIns="45720">
            <a:spAutoFit/>
          </a:bodyPr>
          <a:lstStyle/>
          <a:p>
            <a:pPr algn="ctr"/>
            <a:r>
              <a:rPr lang="en-US" sz="28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Changes</a:t>
            </a:r>
            <a:endParaRPr lang="en-US" sz="28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432565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smtClean="0"/>
              <a:t>T H R E A T S</a:t>
            </a:r>
            <a:endParaRPr lang="en-US" sz="7200" dirty="0"/>
          </a:p>
        </p:txBody>
      </p:sp>
      <p:sp>
        <p:nvSpPr>
          <p:cNvPr id="4" name="Content Placeholder 3"/>
          <p:cNvSpPr>
            <a:spLocks noGrp="1"/>
          </p:cNvSpPr>
          <p:nvPr>
            <p:ph sz="half" idx="2"/>
          </p:nvPr>
        </p:nvSpPr>
        <p:spPr>
          <a:xfrm>
            <a:off x="3304903" y="2222286"/>
            <a:ext cx="8077095" cy="4280179"/>
          </a:xfrm>
        </p:spPr>
        <p:txBody>
          <a:bodyPr>
            <a:noAutofit/>
          </a:bodyPr>
          <a:lstStyle/>
          <a:p>
            <a:r>
              <a:rPr lang="en-US" sz="2400" dirty="0" smtClean="0"/>
              <a:t>Statements like “How long does it take to bleed to death?”</a:t>
            </a:r>
          </a:p>
          <a:p>
            <a:r>
              <a:rPr lang="en-US" sz="2400" dirty="0" smtClean="0"/>
              <a:t>Threats like “I won’t be around much longer” or “You’d be better off without me.</a:t>
            </a:r>
          </a:p>
          <a:p>
            <a:r>
              <a:rPr lang="en-US" sz="2400" dirty="0" smtClean="0"/>
              <a:t>Making plans, such as studying about ways to die or obtaining the means to self- inflict injury or death.</a:t>
            </a:r>
          </a:p>
          <a:p>
            <a:r>
              <a:rPr lang="en-US" sz="2400" dirty="0" smtClean="0"/>
              <a:t>Suicide attempts.</a:t>
            </a:r>
          </a:p>
        </p:txBody>
      </p:sp>
      <p:sp>
        <p:nvSpPr>
          <p:cNvPr id="8" name="Rectangle 7"/>
          <p:cNvSpPr/>
          <p:nvPr/>
        </p:nvSpPr>
        <p:spPr>
          <a:xfrm>
            <a:off x="1041741" y="1826510"/>
            <a:ext cx="1489511" cy="3770263"/>
          </a:xfrm>
          <a:prstGeom prst="rect">
            <a:avLst/>
          </a:prstGeom>
          <a:noFill/>
        </p:spPr>
        <p:txBody>
          <a:bodyPr wrap="none" lIns="91440" tIns="45720" rIns="91440" bIns="45720">
            <a:spAutoFit/>
          </a:bodyPr>
          <a:lstStyle/>
          <a:p>
            <a:pPr algn="ctr"/>
            <a:r>
              <a:rPr lang="en-US" sz="23900" dirty="0" smtClean="0">
                <a:ln w="0"/>
                <a:solidFill>
                  <a:schemeClr val="accent1"/>
                </a:solidFill>
                <a:effectLst>
                  <a:outerShdw blurRad="38100" dist="25400" dir="5400000" algn="ctr" rotWithShape="0">
                    <a:srgbClr val="6E747A">
                      <a:alpha val="43000"/>
                    </a:srgbClr>
                  </a:outerShdw>
                </a:effectLst>
              </a:rPr>
              <a:t>T</a:t>
            </a:r>
            <a:endParaRPr lang="en-US" sz="23900" dirty="0">
              <a:ln w="0"/>
              <a:solidFill>
                <a:schemeClr val="accent1"/>
              </a:solidFill>
              <a:effectLst>
                <a:outerShdw blurRad="38100" dist="25400" dir="5400000" algn="ctr" rotWithShape="0">
                  <a:srgbClr val="6E747A">
                    <a:alpha val="43000"/>
                  </a:srgbClr>
                </a:outerShdw>
              </a:effectLst>
            </a:endParaRPr>
          </a:p>
        </p:txBody>
      </p:sp>
      <p:sp>
        <p:nvSpPr>
          <p:cNvPr id="9" name="Line Callout 2 8"/>
          <p:cNvSpPr/>
          <p:nvPr/>
        </p:nvSpPr>
        <p:spPr>
          <a:xfrm>
            <a:off x="885160" y="5154154"/>
            <a:ext cx="1802674" cy="1332412"/>
          </a:xfrm>
          <a:prstGeom prst="borderCallout2">
            <a:avLst>
              <a:gd name="adj1" fmla="val 18750"/>
              <a:gd name="adj2" fmla="val -8333"/>
              <a:gd name="adj3" fmla="val 18750"/>
              <a:gd name="adj4" fmla="val -16667"/>
              <a:gd name="adj5" fmla="val -70833"/>
              <a:gd name="adj6" fmla="val 36666"/>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Rectangle 9"/>
          <p:cNvSpPr/>
          <p:nvPr/>
        </p:nvSpPr>
        <p:spPr>
          <a:xfrm>
            <a:off x="1002181" y="5433306"/>
            <a:ext cx="1619354" cy="584775"/>
          </a:xfrm>
          <a:prstGeom prst="rect">
            <a:avLst/>
          </a:prstGeom>
          <a:noFill/>
        </p:spPr>
        <p:txBody>
          <a:bodyPr wrap="none" lIns="91440" tIns="45720" rIns="91440" bIns="45720">
            <a:spAutoFit/>
          </a:bodyPr>
          <a:lstStyle/>
          <a:p>
            <a:pPr algn="ctr"/>
            <a:r>
              <a:rPr lang="en-US" sz="32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Threats</a:t>
            </a:r>
            <a:endParaRPr lang="en-US" sz="32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3935377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09896" y="1240971"/>
            <a:ext cx="2312127" cy="2215991"/>
          </a:xfrm>
          <a:prstGeom prst="rect">
            <a:avLst/>
          </a:prstGeom>
          <a:noFill/>
        </p:spPr>
        <p:txBody>
          <a:bodyPr wrap="square" lIns="91440" tIns="45720" rIns="91440" bIns="45720">
            <a:spAutoFit/>
          </a:bodyPr>
          <a:lstStyle/>
          <a:p>
            <a:pPr algn="ctr"/>
            <a:r>
              <a:rPr lang="en-US" sz="138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12</a:t>
            </a:r>
            <a:endParaRPr lang="en-US" sz="13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7" name="Rectangle 6"/>
          <p:cNvSpPr/>
          <p:nvPr/>
        </p:nvSpPr>
        <p:spPr>
          <a:xfrm>
            <a:off x="1965959" y="576832"/>
            <a:ext cx="8186857"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By this time tomorrow…</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8" name="Rectangle 7"/>
          <p:cNvSpPr/>
          <p:nvPr/>
        </p:nvSpPr>
        <p:spPr>
          <a:xfrm>
            <a:off x="3079404" y="2166147"/>
            <a:ext cx="8198078"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young people between</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9" name="Rectangle 8"/>
          <p:cNvSpPr/>
          <p:nvPr/>
        </p:nvSpPr>
        <p:spPr>
          <a:xfrm>
            <a:off x="1173355" y="3890444"/>
            <a:ext cx="4198585"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the ages of </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10" name="Rectangle 9"/>
          <p:cNvSpPr/>
          <p:nvPr/>
        </p:nvSpPr>
        <p:spPr>
          <a:xfrm>
            <a:off x="5142410" y="2860826"/>
            <a:ext cx="6000207" cy="2215991"/>
          </a:xfrm>
          <a:prstGeom prst="rect">
            <a:avLst/>
          </a:prstGeom>
          <a:noFill/>
        </p:spPr>
        <p:txBody>
          <a:bodyPr wrap="square" lIns="91440" tIns="45720" rIns="91440" bIns="45720">
            <a:spAutoFit/>
          </a:bodyPr>
          <a:lstStyle/>
          <a:p>
            <a:pPr algn="ctr"/>
            <a:r>
              <a:rPr lang="en-US" sz="138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15 - 24</a:t>
            </a:r>
            <a:endParaRPr lang="en-US" sz="13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12" name="Rectangle 11"/>
          <p:cNvSpPr/>
          <p:nvPr/>
        </p:nvSpPr>
        <p:spPr>
          <a:xfrm>
            <a:off x="1048981" y="5309831"/>
            <a:ext cx="10228501" cy="923330"/>
          </a:xfrm>
          <a:prstGeom prst="rect">
            <a:avLst/>
          </a:prstGeom>
          <a:noFill/>
        </p:spPr>
        <p:txBody>
          <a:bodyPr wrap="squar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will have killed themselves.</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93336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dirty="0" smtClean="0"/>
              <a:t>S I T U A T I O N S</a:t>
            </a:r>
            <a:endParaRPr lang="en-US" sz="7200" dirty="0"/>
          </a:p>
        </p:txBody>
      </p:sp>
      <p:sp>
        <p:nvSpPr>
          <p:cNvPr id="4" name="Content Placeholder 3"/>
          <p:cNvSpPr>
            <a:spLocks noGrp="1"/>
          </p:cNvSpPr>
          <p:nvPr>
            <p:ph sz="half" idx="2"/>
          </p:nvPr>
        </p:nvSpPr>
        <p:spPr>
          <a:xfrm>
            <a:off x="3304903" y="2222286"/>
            <a:ext cx="8077095" cy="4280179"/>
          </a:xfrm>
        </p:spPr>
        <p:txBody>
          <a:bodyPr>
            <a:noAutofit/>
          </a:bodyPr>
          <a:lstStyle/>
          <a:p>
            <a:r>
              <a:rPr lang="en-US" sz="2400" dirty="0" smtClean="0"/>
              <a:t>Getting in trouble at school, at home or with the law.</a:t>
            </a:r>
          </a:p>
          <a:p>
            <a:r>
              <a:rPr lang="en-US" sz="2400" dirty="0" smtClean="0"/>
              <a:t>Recent losses</a:t>
            </a:r>
          </a:p>
          <a:p>
            <a:r>
              <a:rPr lang="en-US" sz="2400" dirty="0" smtClean="0"/>
              <a:t>Changes in life that feel overwhelming.</a:t>
            </a:r>
          </a:p>
          <a:p>
            <a:r>
              <a:rPr lang="en-US" sz="2400" dirty="0" smtClean="0"/>
              <a:t>Being exposed </a:t>
            </a:r>
          </a:p>
          <a:p>
            <a:r>
              <a:rPr lang="en-US" sz="2400" dirty="0" smtClean="0"/>
              <a:t>Being exposed to suicide or the death of a peer under any circumstances.</a:t>
            </a:r>
          </a:p>
        </p:txBody>
      </p:sp>
      <p:sp>
        <p:nvSpPr>
          <p:cNvPr id="7" name="Rectangle 6"/>
          <p:cNvSpPr/>
          <p:nvPr/>
        </p:nvSpPr>
        <p:spPr>
          <a:xfrm>
            <a:off x="773431" y="1826510"/>
            <a:ext cx="1778051" cy="3770263"/>
          </a:xfrm>
          <a:prstGeom prst="rect">
            <a:avLst/>
          </a:prstGeom>
          <a:noFill/>
        </p:spPr>
        <p:txBody>
          <a:bodyPr wrap="none" lIns="91440" tIns="45720" rIns="91440" bIns="45720">
            <a:spAutoFit/>
          </a:bodyPr>
          <a:lstStyle/>
          <a:p>
            <a:pPr algn="ctr"/>
            <a:r>
              <a:rPr lang="en-US" sz="23900" b="1" dirty="0" smtClean="0">
                <a:ln w="6600">
                  <a:solidFill>
                    <a:schemeClr val="accent2"/>
                  </a:solidFill>
                  <a:prstDash val="solid"/>
                </a:ln>
                <a:solidFill>
                  <a:srgbClr val="FFFFFF"/>
                </a:solidFill>
                <a:effectLst>
                  <a:outerShdw dist="38100" dir="2700000" algn="tl" rotWithShape="0">
                    <a:schemeClr val="accent2"/>
                  </a:outerShdw>
                </a:effectLst>
              </a:rPr>
              <a:t>S</a:t>
            </a:r>
            <a:endParaRPr lang="en-US" sz="239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1" name="Line Callout 2 10"/>
          <p:cNvSpPr/>
          <p:nvPr/>
        </p:nvSpPr>
        <p:spPr>
          <a:xfrm>
            <a:off x="861952" y="5154154"/>
            <a:ext cx="1802674" cy="1332412"/>
          </a:xfrm>
          <a:prstGeom prst="borderCallout2">
            <a:avLst>
              <a:gd name="adj1" fmla="val 18750"/>
              <a:gd name="adj2" fmla="val -8333"/>
              <a:gd name="adj3" fmla="val 18750"/>
              <a:gd name="adj4" fmla="val -16667"/>
              <a:gd name="adj5" fmla="val -31617"/>
              <a:gd name="adj6" fmla="val 7681"/>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2" name="Rectangle 11"/>
          <p:cNvSpPr/>
          <p:nvPr/>
        </p:nvSpPr>
        <p:spPr>
          <a:xfrm>
            <a:off x="862734" y="5464084"/>
            <a:ext cx="1822935" cy="507831"/>
          </a:xfrm>
          <a:prstGeom prst="rect">
            <a:avLst/>
          </a:prstGeom>
          <a:noFill/>
        </p:spPr>
        <p:txBody>
          <a:bodyPr wrap="none" lIns="91440" tIns="45720" rIns="91440" bIns="45720">
            <a:spAutoFit/>
          </a:bodyPr>
          <a:lstStyle/>
          <a:p>
            <a:pPr algn="ctr"/>
            <a:r>
              <a:rPr lang="en-US" sz="2700" b="1" cap="none" spc="50" dirty="0" smtClean="0">
                <a:ln w="9525" cmpd="sng">
                  <a:solidFill>
                    <a:schemeClr val="accent1"/>
                  </a:solidFill>
                  <a:prstDash val="solid"/>
                </a:ln>
                <a:solidFill>
                  <a:srgbClr val="70AD47">
                    <a:tint val="1000"/>
                  </a:srgbClr>
                </a:solidFill>
                <a:effectLst>
                  <a:glow rad="38100">
                    <a:schemeClr val="accent1">
                      <a:alpha val="40000"/>
                    </a:schemeClr>
                  </a:glow>
                </a:effectLst>
              </a:rPr>
              <a:t>Situations</a:t>
            </a:r>
            <a:endParaRPr lang="en-US" sz="27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546754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help a friend in need?</a:t>
            </a:r>
            <a:endParaRPr lang="en-US" dirty="0"/>
          </a:p>
        </p:txBody>
      </p:sp>
      <p:sp>
        <p:nvSpPr>
          <p:cNvPr id="3" name="Content Placeholder 2"/>
          <p:cNvSpPr>
            <a:spLocks noGrp="1"/>
          </p:cNvSpPr>
          <p:nvPr>
            <p:ph idx="1"/>
          </p:nvPr>
        </p:nvSpPr>
        <p:spPr>
          <a:xfrm>
            <a:off x="818712" y="2222288"/>
            <a:ext cx="10554574" cy="756044"/>
          </a:xfrm>
        </p:spPr>
        <p:txBody>
          <a:bodyPr>
            <a:normAutofit/>
          </a:bodyPr>
          <a:lstStyle/>
          <a:p>
            <a:pPr marL="0" indent="0">
              <a:buNone/>
            </a:pPr>
            <a:r>
              <a:rPr lang="en-US" sz="3200" dirty="0" smtClean="0"/>
              <a:t>Follow these three steps:</a:t>
            </a:r>
            <a:endParaRPr lang="en-US" sz="3200" dirty="0"/>
          </a:p>
        </p:txBody>
      </p:sp>
      <p:sp>
        <p:nvSpPr>
          <p:cNvPr id="4" name="Rectangle 3"/>
          <p:cNvSpPr/>
          <p:nvPr/>
        </p:nvSpPr>
        <p:spPr>
          <a:xfrm>
            <a:off x="914400" y="3176343"/>
            <a:ext cx="10816046" cy="830997"/>
          </a:xfrm>
          <a:prstGeom prst="rect">
            <a:avLst/>
          </a:prstGeom>
          <a:noFill/>
        </p:spPr>
        <p:txBody>
          <a:bodyPr wrap="square" lIns="91440" tIns="45720" rIns="91440" bIns="45720">
            <a:spAutoFit/>
          </a:bodyPr>
          <a:lstStyle/>
          <a:p>
            <a:r>
              <a:rPr lang="en-US" sz="4800" b="0" cap="none" spc="0" dirty="0" smtClean="0">
                <a:ln w="0"/>
                <a:solidFill>
                  <a:schemeClr val="accent1"/>
                </a:solidFill>
                <a:effectLst>
                  <a:outerShdw blurRad="38100" dist="25400" dir="5400000" algn="ctr" rotWithShape="0">
                    <a:srgbClr val="6E747A">
                      <a:alpha val="43000"/>
                    </a:srgbClr>
                  </a:outerShdw>
                </a:effectLst>
                <a:latin typeface="Brush Script MT" panose="03060802040406070304" pitchFamily="66" charset="0"/>
              </a:rPr>
              <a:t>Find the words to show you care about your friend.</a:t>
            </a:r>
            <a:endParaRPr lang="en-US" sz="4800" b="0" cap="none" spc="0" dirty="0">
              <a:ln w="0"/>
              <a:solidFill>
                <a:schemeClr val="accent1"/>
              </a:solidFill>
              <a:effectLst>
                <a:outerShdw blurRad="38100" dist="25400" dir="5400000" algn="ctr" rotWithShape="0">
                  <a:srgbClr val="6E747A">
                    <a:alpha val="43000"/>
                  </a:srgbClr>
                </a:outerShdw>
              </a:effectLst>
              <a:latin typeface="Brush Script MT" panose="03060802040406070304" pitchFamily="66" charset="0"/>
            </a:endParaRPr>
          </a:p>
        </p:txBody>
      </p:sp>
      <p:sp>
        <p:nvSpPr>
          <p:cNvPr id="5" name="Rectangle 4"/>
          <p:cNvSpPr/>
          <p:nvPr/>
        </p:nvSpPr>
        <p:spPr>
          <a:xfrm>
            <a:off x="914400" y="4031179"/>
            <a:ext cx="10816046" cy="83099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latin typeface="Arial Black" panose="020B0A04020102020204" pitchFamily="34" charset="0"/>
              </a:rPr>
              <a:t>Ask about suicide.</a:t>
            </a:r>
            <a:endParaRPr lang="en-US" sz="4800" b="1" dirty="0">
              <a:ln/>
              <a:solidFill>
                <a:schemeClr val="accent3"/>
              </a:solidFill>
              <a:latin typeface="Arial Black" panose="020B0A04020102020204" pitchFamily="34" charset="0"/>
            </a:endParaRPr>
          </a:p>
        </p:txBody>
      </p:sp>
      <p:sp>
        <p:nvSpPr>
          <p:cNvPr id="6" name="Rectangle 5"/>
          <p:cNvSpPr/>
          <p:nvPr/>
        </p:nvSpPr>
        <p:spPr>
          <a:xfrm>
            <a:off x="914400" y="4914428"/>
            <a:ext cx="10816046" cy="769441"/>
          </a:xfrm>
          <a:prstGeom prst="rect">
            <a:avLst/>
          </a:prstGeom>
          <a:noFill/>
        </p:spPr>
        <p:txBody>
          <a:bodyPr wrap="square" lIns="91440" tIns="45720" rIns="91440" bIns="45720">
            <a:spAutoFit/>
          </a:bodyPr>
          <a:lstStyle/>
          <a:p>
            <a:r>
              <a:rPr lang="en-US" sz="4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Rockwell" panose="02060603020205020403" pitchFamily="18" charset="0"/>
              </a:rPr>
              <a:t>Convince your friend to ask for help</a:t>
            </a:r>
            <a:r>
              <a:rPr lang="en-US" sz="4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egoe Script" panose="020B0504020000000003" pitchFamily="34" charset="0"/>
              </a:rPr>
              <a:t>.</a:t>
            </a:r>
            <a:endParaRPr lang="en-US" sz="4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Segoe Script" panose="020B0504020000000003" pitchFamily="34" charset="0"/>
            </a:endParaRPr>
          </a:p>
        </p:txBody>
      </p:sp>
    </p:spTree>
    <p:extLst>
      <p:ext uri="{BB962C8B-B14F-4D97-AF65-F5344CB8AC3E}">
        <p14:creationId xmlns:p14="http://schemas.microsoft.com/office/powerpoint/2010/main" val="31881210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71600" y="1175656"/>
            <a:ext cx="9274629" cy="4247317"/>
          </a:xfrm>
          <a:prstGeom prst="rect">
            <a:avLst/>
          </a:prstGeom>
          <a:noFill/>
        </p:spPr>
        <p:txBody>
          <a:bodyPr wrap="square" rtlCol="0">
            <a:spAutoFit/>
          </a:bodyPr>
          <a:lstStyle/>
          <a:p>
            <a:pPr algn="ctr"/>
            <a:r>
              <a:rPr lang="en-US" sz="5400" b="1" dirty="0" smtClean="0"/>
              <a:t>A young person dies by </a:t>
            </a:r>
          </a:p>
          <a:p>
            <a:endParaRPr lang="en-US" sz="5400" b="1" dirty="0"/>
          </a:p>
          <a:p>
            <a:endParaRPr lang="en-US" sz="5400" b="1" dirty="0" smtClean="0"/>
          </a:p>
          <a:p>
            <a:endParaRPr lang="en-US" sz="5400" b="1" dirty="0" smtClean="0"/>
          </a:p>
          <a:p>
            <a:pPr algn="ctr"/>
            <a:r>
              <a:rPr lang="en-US" sz="5400" b="1" dirty="0" smtClean="0"/>
              <a:t>about every 2 hours.</a:t>
            </a:r>
          </a:p>
        </p:txBody>
      </p:sp>
      <p:sp>
        <p:nvSpPr>
          <p:cNvPr id="2" name="Rectangle 1"/>
          <p:cNvSpPr/>
          <p:nvPr/>
        </p:nvSpPr>
        <p:spPr>
          <a:xfrm>
            <a:off x="2024743" y="2155370"/>
            <a:ext cx="7929154" cy="2215991"/>
          </a:xfrm>
          <a:prstGeom prst="rect">
            <a:avLst/>
          </a:prstGeom>
          <a:noFill/>
        </p:spPr>
        <p:txBody>
          <a:bodyPr wrap="square" lIns="91440" tIns="45720" rIns="91440" bIns="45720">
            <a:spAutoFit/>
          </a:bodyPr>
          <a:lstStyle/>
          <a:p>
            <a:pPr algn="ctr"/>
            <a:r>
              <a:rPr lang="en-US" sz="138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hlinkClick r:id="rId2"/>
              </a:rPr>
              <a:t>SUICIDE</a:t>
            </a:r>
            <a:endParaRPr lang="en-US" sz="13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23858040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61703" y="459014"/>
            <a:ext cx="10553700" cy="6033226"/>
          </a:xfrm>
        </p:spPr>
        <p:txBody>
          <a:bodyPr>
            <a:noAutofit/>
          </a:bodyPr>
          <a:lstStyle/>
          <a:p>
            <a:pPr marL="0" indent="0">
              <a:buNone/>
            </a:pPr>
            <a:r>
              <a:rPr lang="en-US" sz="3600" b="1" dirty="0" smtClean="0"/>
              <a:t>How many people have heard about someone in our school or community who has made an attempt at suicide?</a:t>
            </a:r>
          </a:p>
          <a:p>
            <a:pPr marL="0" indent="0">
              <a:buNone/>
            </a:pPr>
            <a:r>
              <a:rPr lang="en-US" sz="3600" b="1" dirty="0" smtClean="0">
                <a:solidFill>
                  <a:schemeClr val="accent1">
                    <a:lumMod val="60000"/>
                    <a:lumOff val="40000"/>
                  </a:schemeClr>
                </a:solidFill>
              </a:rPr>
              <a:t>How many of you have heard of someone who has died of suicide?</a:t>
            </a:r>
          </a:p>
          <a:p>
            <a:pPr marL="0" indent="0">
              <a:buNone/>
            </a:pPr>
            <a:r>
              <a:rPr lang="en-US" sz="3600" b="1" dirty="0" smtClean="0">
                <a:solidFill>
                  <a:srgbClr val="92D050"/>
                </a:solidFill>
              </a:rPr>
              <a:t>How many of you have personally known someone who has made a suicide attempt or died of suicide?</a:t>
            </a:r>
          </a:p>
        </p:txBody>
      </p:sp>
    </p:spTree>
    <p:extLst>
      <p:ext uri="{BB962C8B-B14F-4D97-AF65-F5344CB8AC3E}">
        <p14:creationId xmlns:p14="http://schemas.microsoft.com/office/powerpoint/2010/main" val="5881538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085" y="2379506"/>
            <a:ext cx="8606844" cy="1569660"/>
          </a:xfrm>
          <a:prstGeom prst="rect">
            <a:avLst/>
          </a:prstGeom>
          <a:noFill/>
        </p:spPr>
        <p:txBody>
          <a:bodyPr wrap="none" lIns="91440" tIns="45720" rIns="91440" bIns="45720">
            <a:spAutoFit/>
          </a:bodyPr>
          <a:lstStyle/>
          <a:p>
            <a:pPr algn="ctr"/>
            <a:r>
              <a:rPr lang="en-US" sz="96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TRUE OR FALSE</a:t>
            </a:r>
            <a:endParaRPr lang="en-US" sz="96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13858023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0409" y="838090"/>
            <a:ext cx="10512814" cy="1754326"/>
          </a:xfrm>
          <a:prstGeom prst="rect">
            <a:avLst/>
          </a:prstGeom>
          <a:noFill/>
        </p:spPr>
        <p:txBody>
          <a:bodyPr wrap="non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rPr>
              <a:t>People who talk about suicide</a:t>
            </a:r>
          </a:p>
          <a:p>
            <a:pPr algn="ctr"/>
            <a:r>
              <a:rPr lang="en-US" sz="5400" dirty="0" smtClean="0">
                <a:ln w="0"/>
                <a:effectLst>
                  <a:outerShdw blurRad="38100" dist="19050" dir="2700000" algn="tl" rotWithShape="0">
                    <a:schemeClr val="dk1">
                      <a:alpha val="40000"/>
                    </a:schemeClr>
                  </a:outerShdw>
                </a:effectLst>
              </a:rPr>
              <a:t>do not actually kill themselves.</a:t>
            </a:r>
            <a:endParaRPr lang="en-US" sz="5400" dirty="0">
              <a:ln w="0"/>
              <a:effectLst>
                <a:outerShdw blurRad="38100" dist="19050" dir="2700000" algn="tl" rotWithShape="0">
                  <a:schemeClr val="dk1">
                    <a:alpha val="40000"/>
                  </a:schemeClr>
                </a:outerShdw>
              </a:effectLst>
            </a:endParaRPr>
          </a:p>
        </p:txBody>
      </p:sp>
      <p:sp>
        <p:nvSpPr>
          <p:cNvPr id="5" name="Rectangle 4"/>
          <p:cNvSpPr/>
          <p:nvPr/>
        </p:nvSpPr>
        <p:spPr>
          <a:xfrm>
            <a:off x="1230351" y="3411472"/>
            <a:ext cx="4166526" cy="1862048"/>
          </a:xfrm>
          <a:prstGeom prst="rect">
            <a:avLst/>
          </a:prstGeom>
          <a:noFill/>
        </p:spPr>
        <p:txBody>
          <a:bodyPr wrap="none" lIns="91440" tIns="45720" rIns="91440" bIns="45720">
            <a:spAutoFit/>
          </a:bodyPr>
          <a:lstStyle/>
          <a:p>
            <a:pPr algn="ctr"/>
            <a:r>
              <a:rPr lang="en-US" sz="11500" b="1" cap="none" spc="0" dirty="0" smtClean="0">
                <a:ln w="22225">
                  <a:solidFill>
                    <a:schemeClr val="accent2"/>
                  </a:solidFill>
                  <a:prstDash val="solid"/>
                </a:ln>
                <a:solidFill>
                  <a:schemeClr val="accent2">
                    <a:lumMod val="40000"/>
                    <a:lumOff val="60000"/>
                  </a:schemeClr>
                </a:solidFill>
                <a:effectLst/>
              </a:rPr>
              <a:t>FALSE</a:t>
            </a:r>
            <a:endParaRPr lang="en-US" sz="11500" b="1" cap="none" spc="0" dirty="0">
              <a:ln w="22225">
                <a:solidFill>
                  <a:schemeClr val="accent2"/>
                </a:solidFill>
                <a:prstDash val="solid"/>
              </a:ln>
              <a:solidFill>
                <a:schemeClr val="accent2">
                  <a:lumMod val="40000"/>
                  <a:lumOff val="60000"/>
                </a:schemeClr>
              </a:solidFill>
              <a:effectLst/>
            </a:endParaRPr>
          </a:p>
        </p:txBody>
      </p:sp>
      <p:sp>
        <p:nvSpPr>
          <p:cNvPr id="7" name="TextBox 6"/>
          <p:cNvSpPr txBox="1"/>
          <p:nvPr/>
        </p:nvSpPr>
        <p:spPr>
          <a:xfrm>
            <a:off x="5839097" y="3023488"/>
            <a:ext cx="5865223" cy="3108543"/>
          </a:xfrm>
          <a:prstGeom prst="rect">
            <a:avLst/>
          </a:prstGeom>
          <a:solidFill>
            <a:schemeClr val="accent2"/>
          </a:solidFill>
        </p:spPr>
        <p:txBody>
          <a:bodyPr wrap="square" rtlCol="0">
            <a:spAutoFit/>
          </a:bodyPr>
          <a:lstStyle/>
          <a:p>
            <a:pPr algn="ctr"/>
            <a:r>
              <a:rPr lang="en-US" sz="2800" b="1" dirty="0" smtClean="0">
                <a:solidFill>
                  <a:sysClr val="windowText" lastClr="000000"/>
                </a:solidFill>
              </a:rPr>
              <a:t>Most people who die by suicide talk to at least one other person about their suicidal feelings or plans before they decide to act on them.  It is EXTREMELY important to take these communications seriously!</a:t>
            </a:r>
            <a:endParaRPr lang="en-US" sz="2800" b="1" dirty="0">
              <a:solidFill>
                <a:sysClr val="windowText" lastClr="000000"/>
              </a:solidFill>
            </a:endParaRPr>
          </a:p>
        </p:txBody>
      </p:sp>
    </p:spTree>
    <p:extLst>
      <p:ext uri="{BB962C8B-B14F-4D97-AF65-F5344CB8AC3E}">
        <p14:creationId xmlns:p14="http://schemas.microsoft.com/office/powerpoint/2010/main" val="1353051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9251" y="838090"/>
            <a:ext cx="11335154" cy="1754326"/>
          </a:xfrm>
          <a:prstGeom prst="rect">
            <a:avLst/>
          </a:prstGeom>
          <a:noFill/>
        </p:spPr>
        <p:txBody>
          <a:bodyPr wrap="non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rPr>
              <a:t>Suicide happens equally as often</a:t>
            </a:r>
          </a:p>
          <a:p>
            <a:pPr algn="ctr"/>
            <a:r>
              <a:rPr lang="en-US" sz="5400" dirty="0" smtClean="0">
                <a:ln w="0"/>
                <a:effectLst>
                  <a:outerShdw blurRad="38100" dist="19050" dir="2700000" algn="tl" rotWithShape="0">
                    <a:schemeClr val="dk1">
                      <a:alpha val="40000"/>
                    </a:schemeClr>
                  </a:outerShdw>
                </a:effectLst>
              </a:rPr>
              <a:t>among rich, middle class &amp; poor.</a:t>
            </a:r>
            <a:endParaRPr lang="en-US" sz="5400" dirty="0">
              <a:ln w="0"/>
              <a:effectLst>
                <a:outerShdw blurRad="38100" dist="19050" dir="2700000" algn="tl" rotWithShape="0">
                  <a:schemeClr val="dk1">
                    <a:alpha val="40000"/>
                  </a:schemeClr>
                </a:outerShdw>
              </a:effectLst>
            </a:endParaRPr>
          </a:p>
        </p:txBody>
      </p:sp>
      <p:sp>
        <p:nvSpPr>
          <p:cNvPr id="8" name="Rectangle 7"/>
          <p:cNvSpPr/>
          <p:nvPr/>
        </p:nvSpPr>
        <p:spPr>
          <a:xfrm>
            <a:off x="1628698" y="3411472"/>
            <a:ext cx="3369833" cy="1862048"/>
          </a:xfrm>
          <a:prstGeom prst="rect">
            <a:avLst/>
          </a:prstGeom>
          <a:noFill/>
        </p:spPr>
        <p:txBody>
          <a:bodyPr wrap="none" lIns="91440" tIns="45720" rIns="91440" bIns="45720">
            <a:spAutoFit/>
          </a:bodyPr>
          <a:lstStyle/>
          <a:p>
            <a:pPr algn="ctr"/>
            <a:r>
              <a:rPr lang="en-US" sz="11500" b="1" cap="none" spc="0" dirty="0" smtClean="0">
                <a:ln w="22225">
                  <a:solidFill>
                    <a:schemeClr val="accent2"/>
                  </a:solidFill>
                  <a:prstDash val="solid"/>
                </a:ln>
                <a:solidFill>
                  <a:schemeClr val="accent2">
                    <a:lumMod val="40000"/>
                    <a:lumOff val="60000"/>
                  </a:schemeClr>
                </a:solidFill>
                <a:effectLst/>
              </a:rPr>
              <a:t>TRUE</a:t>
            </a:r>
            <a:endParaRPr lang="en-US" sz="11500" b="1" cap="none" spc="0" dirty="0">
              <a:ln w="22225">
                <a:solidFill>
                  <a:schemeClr val="accent2"/>
                </a:solidFill>
                <a:prstDash val="solid"/>
              </a:ln>
              <a:solidFill>
                <a:schemeClr val="accent2">
                  <a:lumMod val="40000"/>
                  <a:lumOff val="60000"/>
                </a:schemeClr>
              </a:solidFill>
              <a:effectLst/>
            </a:endParaRPr>
          </a:p>
        </p:txBody>
      </p:sp>
      <p:sp>
        <p:nvSpPr>
          <p:cNvPr id="9" name="TextBox 8"/>
          <p:cNvSpPr txBox="1"/>
          <p:nvPr/>
        </p:nvSpPr>
        <p:spPr>
          <a:xfrm>
            <a:off x="5839097" y="3023488"/>
            <a:ext cx="5865223" cy="2246769"/>
          </a:xfrm>
          <a:prstGeom prst="rect">
            <a:avLst/>
          </a:prstGeom>
          <a:solidFill>
            <a:schemeClr val="accent2"/>
          </a:solidFill>
        </p:spPr>
        <p:txBody>
          <a:bodyPr wrap="square" rtlCol="0">
            <a:spAutoFit/>
          </a:bodyPr>
          <a:lstStyle/>
          <a:p>
            <a:pPr algn="ctr"/>
            <a:r>
              <a:rPr lang="en-US" sz="2800" b="1" dirty="0" smtClean="0">
                <a:solidFill>
                  <a:sysClr val="windowText" lastClr="000000"/>
                </a:solidFill>
              </a:rPr>
              <a:t>Suicidal teens come from all types of families:  Rich, poor, popular as well as people of all races, genders, faiths and cultures.</a:t>
            </a:r>
            <a:endParaRPr lang="en-US" sz="2800" b="1" dirty="0">
              <a:solidFill>
                <a:sysClr val="windowText" lastClr="000000"/>
              </a:solidFill>
            </a:endParaRPr>
          </a:p>
        </p:txBody>
      </p:sp>
    </p:spTree>
    <p:extLst>
      <p:ext uri="{BB962C8B-B14F-4D97-AF65-F5344CB8AC3E}">
        <p14:creationId xmlns:p14="http://schemas.microsoft.com/office/powerpoint/2010/main" val="2432159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7265" y="838090"/>
            <a:ext cx="10899138" cy="1754326"/>
          </a:xfrm>
          <a:prstGeom prst="rect">
            <a:avLst/>
          </a:prstGeom>
          <a:noFill/>
        </p:spPr>
        <p:txBody>
          <a:bodyPr wrap="non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rPr>
              <a:t>Males die by suicide more often</a:t>
            </a:r>
          </a:p>
          <a:p>
            <a:pPr algn="ctr"/>
            <a:r>
              <a:rPr lang="en-US" sz="5400" dirty="0" smtClean="0">
                <a:ln w="0"/>
                <a:effectLst>
                  <a:outerShdw blurRad="38100" dist="19050" dir="2700000" algn="tl" rotWithShape="0">
                    <a:schemeClr val="dk1">
                      <a:alpha val="40000"/>
                    </a:schemeClr>
                  </a:outerShdw>
                </a:effectLst>
              </a:rPr>
              <a:t>than females.</a:t>
            </a:r>
            <a:endParaRPr lang="en-US" sz="5400" dirty="0">
              <a:ln w="0"/>
              <a:effectLst>
                <a:outerShdw blurRad="38100" dist="19050" dir="2700000" algn="tl" rotWithShape="0">
                  <a:schemeClr val="dk1">
                    <a:alpha val="40000"/>
                  </a:schemeClr>
                </a:outerShdw>
              </a:effectLst>
            </a:endParaRPr>
          </a:p>
        </p:txBody>
      </p:sp>
      <p:sp>
        <p:nvSpPr>
          <p:cNvPr id="8" name="Rectangle 7"/>
          <p:cNvSpPr/>
          <p:nvPr/>
        </p:nvSpPr>
        <p:spPr>
          <a:xfrm>
            <a:off x="1628698" y="3411472"/>
            <a:ext cx="3369833" cy="1862048"/>
          </a:xfrm>
          <a:prstGeom prst="rect">
            <a:avLst/>
          </a:prstGeom>
          <a:noFill/>
        </p:spPr>
        <p:txBody>
          <a:bodyPr wrap="none" lIns="91440" tIns="45720" rIns="91440" bIns="45720">
            <a:spAutoFit/>
          </a:bodyPr>
          <a:lstStyle/>
          <a:p>
            <a:pPr algn="ctr"/>
            <a:r>
              <a:rPr lang="en-US" sz="11500" b="1" cap="none" spc="0" dirty="0" smtClean="0">
                <a:ln w="22225">
                  <a:solidFill>
                    <a:schemeClr val="accent2"/>
                  </a:solidFill>
                  <a:prstDash val="solid"/>
                </a:ln>
                <a:solidFill>
                  <a:schemeClr val="accent2">
                    <a:lumMod val="40000"/>
                    <a:lumOff val="60000"/>
                  </a:schemeClr>
                </a:solidFill>
                <a:effectLst/>
              </a:rPr>
              <a:t>TRUE</a:t>
            </a:r>
            <a:endParaRPr lang="en-US" sz="11500" b="1" cap="none" spc="0" dirty="0">
              <a:ln w="22225">
                <a:solidFill>
                  <a:schemeClr val="accent2"/>
                </a:solidFill>
                <a:prstDash val="solid"/>
              </a:ln>
              <a:solidFill>
                <a:schemeClr val="accent2">
                  <a:lumMod val="40000"/>
                  <a:lumOff val="60000"/>
                </a:schemeClr>
              </a:solidFill>
              <a:effectLst/>
            </a:endParaRPr>
          </a:p>
        </p:txBody>
      </p:sp>
      <p:sp>
        <p:nvSpPr>
          <p:cNvPr id="9" name="TextBox 8"/>
          <p:cNvSpPr txBox="1"/>
          <p:nvPr/>
        </p:nvSpPr>
        <p:spPr>
          <a:xfrm>
            <a:off x="5839097" y="3023488"/>
            <a:ext cx="5865223" cy="2677656"/>
          </a:xfrm>
          <a:prstGeom prst="rect">
            <a:avLst/>
          </a:prstGeom>
          <a:solidFill>
            <a:schemeClr val="accent2"/>
          </a:solidFill>
        </p:spPr>
        <p:txBody>
          <a:bodyPr wrap="square" rtlCol="0">
            <a:spAutoFit/>
          </a:bodyPr>
          <a:lstStyle/>
          <a:p>
            <a:pPr algn="ctr"/>
            <a:r>
              <a:rPr lang="en-US" sz="2800" b="1" dirty="0" smtClean="0">
                <a:solidFill>
                  <a:sysClr val="windowText" lastClr="000000"/>
                </a:solidFill>
              </a:rPr>
              <a:t>Men die more frequently than women, however women make more attempts.  Women use methods that are less lethal and give the person time to be rescued or change their minds.</a:t>
            </a:r>
            <a:endParaRPr lang="en-US" sz="2800" b="1" dirty="0">
              <a:solidFill>
                <a:sysClr val="windowText" lastClr="000000"/>
              </a:solidFill>
            </a:endParaRPr>
          </a:p>
        </p:txBody>
      </p:sp>
    </p:spTree>
    <p:extLst>
      <p:ext uri="{BB962C8B-B14F-4D97-AF65-F5344CB8AC3E}">
        <p14:creationId xmlns:p14="http://schemas.microsoft.com/office/powerpoint/2010/main" val="11395426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95713" y="838090"/>
            <a:ext cx="8722260" cy="1754326"/>
          </a:xfrm>
          <a:prstGeom prst="rect">
            <a:avLst/>
          </a:prstGeom>
          <a:noFill/>
        </p:spPr>
        <p:txBody>
          <a:bodyPr wrap="none" lIns="91440" tIns="45720" rIns="91440" bIns="45720">
            <a:spAutoFit/>
          </a:bodyPr>
          <a:lstStyle/>
          <a:p>
            <a:pPr algn="ctr"/>
            <a:r>
              <a:rPr lang="en-US" sz="5400" dirty="0" smtClean="0">
                <a:ln w="0"/>
                <a:effectLst>
                  <a:outerShdw blurRad="38100" dist="19050" dir="2700000" algn="tl" rotWithShape="0">
                    <a:schemeClr val="dk1">
                      <a:alpha val="40000"/>
                    </a:schemeClr>
                  </a:outerShdw>
                </a:effectLst>
              </a:rPr>
              <a:t>Once a person is suicidal,</a:t>
            </a:r>
          </a:p>
          <a:p>
            <a:pPr algn="ctr"/>
            <a:r>
              <a:rPr lang="en-US" sz="5400" dirty="0" smtClean="0">
                <a:ln w="0"/>
                <a:effectLst>
                  <a:outerShdw blurRad="38100" dist="19050" dir="2700000" algn="tl" rotWithShape="0">
                    <a:schemeClr val="dk1">
                      <a:alpha val="40000"/>
                    </a:schemeClr>
                  </a:outerShdw>
                </a:effectLst>
              </a:rPr>
              <a:t>They are suicidal forever.</a:t>
            </a:r>
            <a:endParaRPr lang="en-US" sz="5400" dirty="0">
              <a:ln w="0"/>
              <a:effectLst>
                <a:outerShdw blurRad="38100" dist="19050" dir="2700000" algn="tl" rotWithShape="0">
                  <a:schemeClr val="dk1">
                    <a:alpha val="40000"/>
                  </a:schemeClr>
                </a:outerShdw>
              </a:effectLst>
            </a:endParaRPr>
          </a:p>
        </p:txBody>
      </p:sp>
      <p:sp>
        <p:nvSpPr>
          <p:cNvPr id="8" name="Rectangle 7"/>
          <p:cNvSpPr/>
          <p:nvPr/>
        </p:nvSpPr>
        <p:spPr>
          <a:xfrm>
            <a:off x="1230353" y="3411472"/>
            <a:ext cx="4166526" cy="1862048"/>
          </a:xfrm>
          <a:prstGeom prst="rect">
            <a:avLst/>
          </a:prstGeom>
          <a:noFill/>
        </p:spPr>
        <p:txBody>
          <a:bodyPr wrap="none" lIns="91440" tIns="45720" rIns="91440" bIns="45720">
            <a:spAutoFit/>
          </a:bodyPr>
          <a:lstStyle/>
          <a:p>
            <a:pPr algn="ctr"/>
            <a:r>
              <a:rPr lang="en-US" sz="11500" b="1" cap="none" spc="0" dirty="0" smtClean="0">
                <a:ln w="22225">
                  <a:solidFill>
                    <a:schemeClr val="accent2"/>
                  </a:solidFill>
                  <a:prstDash val="solid"/>
                </a:ln>
                <a:solidFill>
                  <a:schemeClr val="accent2">
                    <a:lumMod val="40000"/>
                    <a:lumOff val="60000"/>
                  </a:schemeClr>
                </a:solidFill>
                <a:effectLst/>
              </a:rPr>
              <a:t>FALSE</a:t>
            </a:r>
            <a:endParaRPr lang="en-US" sz="11500" b="1" cap="none" spc="0" dirty="0">
              <a:ln w="22225">
                <a:solidFill>
                  <a:schemeClr val="accent2"/>
                </a:solidFill>
                <a:prstDash val="solid"/>
              </a:ln>
              <a:solidFill>
                <a:schemeClr val="accent2">
                  <a:lumMod val="40000"/>
                  <a:lumOff val="60000"/>
                </a:schemeClr>
              </a:solidFill>
              <a:effectLst/>
            </a:endParaRPr>
          </a:p>
        </p:txBody>
      </p:sp>
      <p:sp>
        <p:nvSpPr>
          <p:cNvPr id="9" name="TextBox 8"/>
          <p:cNvSpPr txBox="1"/>
          <p:nvPr/>
        </p:nvSpPr>
        <p:spPr>
          <a:xfrm>
            <a:off x="5799908" y="3023488"/>
            <a:ext cx="5865223" cy="2246769"/>
          </a:xfrm>
          <a:prstGeom prst="rect">
            <a:avLst/>
          </a:prstGeom>
          <a:solidFill>
            <a:schemeClr val="accent2"/>
          </a:solidFill>
        </p:spPr>
        <p:txBody>
          <a:bodyPr wrap="square" rtlCol="0">
            <a:spAutoFit/>
          </a:bodyPr>
          <a:lstStyle/>
          <a:p>
            <a:pPr algn="ctr"/>
            <a:r>
              <a:rPr lang="en-US" sz="2800" b="1" dirty="0" smtClean="0">
                <a:solidFill>
                  <a:sysClr val="windowText" lastClr="000000"/>
                </a:solidFill>
              </a:rPr>
              <a:t>People can be helped.  With help from a professional, the vast majority of people with suicidal thoughts or suicide attempts do not go on to kill themselves. </a:t>
            </a:r>
            <a:endParaRPr lang="en-US" sz="2800" b="1" dirty="0">
              <a:solidFill>
                <a:sysClr val="windowText" lastClr="000000"/>
              </a:solidFill>
            </a:endParaRPr>
          </a:p>
        </p:txBody>
      </p:sp>
    </p:spTree>
    <p:extLst>
      <p:ext uri="{BB962C8B-B14F-4D97-AF65-F5344CB8AC3E}">
        <p14:creationId xmlns:p14="http://schemas.microsoft.com/office/powerpoint/2010/main" val="24665663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135</TotalTime>
  <Words>864</Words>
  <Application>Microsoft Office PowerPoint</Application>
  <PresentationFormat>Widescreen</PresentationFormat>
  <Paragraphs>115</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 Black</vt:lpstr>
      <vt:lpstr>Brush Script MT</vt:lpstr>
      <vt:lpstr>Century Gothic</vt:lpstr>
      <vt:lpstr>Rockwell</vt:lpstr>
      <vt:lpstr>Segoe Script</vt:lpstr>
      <vt:lpstr>Wingdings 2</vt:lpstr>
      <vt:lpstr>Quotable</vt:lpstr>
      <vt:lpstr>LIFELINES When is a Friend in Trouble?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WARNING SIGNS OF SUICIDE</vt:lpstr>
      <vt:lpstr>F E E L I N G S</vt:lpstr>
      <vt:lpstr>A C T I O N S</vt:lpstr>
      <vt:lpstr>C H A N G E S</vt:lpstr>
      <vt:lpstr>T H R E A T S</vt:lpstr>
      <vt:lpstr>S I T U A T I O N S</vt:lpstr>
      <vt:lpstr>How can you help a friend in need?</vt:lpstr>
    </vt:vector>
  </TitlesOfParts>
  <Company>Neshaminy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LIFELINES When is a Friend in Trouble?</dc:title>
  <dc:creator>Smith, Laurie</dc:creator>
  <cp:lastModifiedBy>Smith, Laurie</cp:lastModifiedBy>
  <cp:revision>15</cp:revision>
  <dcterms:created xsi:type="dcterms:W3CDTF">2017-02-22T00:22:30Z</dcterms:created>
  <dcterms:modified xsi:type="dcterms:W3CDTF">2017-02-27T11:56:17Z</dcterms:modified>
</cp:coreProperties>
</file>